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52"/>
  </p:notesMasterIdLst>
  <p:handoutMasterIdLst>
    <p:handoutMasterId r:id="rId53"/>
  </p:handoutMasterIdLst>
  <p:sldIdLst>
    <p:sldId id="579" r:id="rId2"/>
    <p:sldId id="569" r:id="rId3"/>
    <p:sldId id="557" r:id="rId4"/>
    <p:sldId id="622" r:id="rId5"/>
    <p:sldId id="623" r:id="rId6"/>
    <p:sldId id="563" r:id="rId7"/>
    <p:sldId id="599" r:id="rId8"/>
    <p:sldId id="591" r:id="rId9"/>
    <p:sldId id="600" r:id="rId10"/>
    <p:sldId id="586" r:id="rId11"/>
    <p:sldId id="571" r:id="rId12"/>
    <p:sldId id="587" r:id="rId13"/>
    <p:sldId id="601" r:id="rId14"/>
    <p:sldId id="588" r:id="rId15"/>
    <p:sldId id="602" r:id="rId16"/>
    <p:sldId id="589" r:id="rId17"/>
    <p:sldId id="603" r:id="rId18"/>
    <p:sldId id="590" r:id="rId19"/>
    <p:sldId id="560" r:id="rId20"/>
    <p:sldId id="576" r:id="rId21"/>
    <p:sldId id="580" r:id="rId22"/>
    <p:sldId id="597" r:id="rId23"/>
    <p:sldId id="605" r:id="rId24"/>
    <p:sldId id="604" r:id="rId25"/>
    <p:sldId id="611" r:id="rId26"/>
    <p:sldId id="608" r:id="rId27"/>
    <p:sldId id="610" r:id="rId28"/>
    <p:sldId id="625" r:id="rId29"/>
    <p:sldId id="612" r:id="rId30"/>
    <p:sldId id="613" r:id="rId31"/>
    <p:sldId id="615" r:id="rId32"/>
    <p:sldId id="614" r:id="rId33"/>
    <p:sldId id="616" r:id="rId34"/>
    <p:sldId id="618" r:id="rId35"/>
    <p:sldId id="619" r:id="rId36"/>
    <p:sldId id="620" r:id="rId37"/>
    <p:sldId id="598" r:id="rId38"/>
    <p:sldId id="621" r:id="rId39"/>
    <p:sldId id="627" r:id="rId40"/>
    <p:sldId id="593" r:id="rId41"/>
    <p:sldId id="298" r:id="rId42"/>
    <p:sldId id="547" r:id="rId43"/>
    <p:sldId id="570" r:id="rId44"/>
    <p:sldId id="551" r:id="rId45"/>
    <p:sldId id="484" r:id="rId46"/>
    <p:sldId id="549" r:id="rId47"/>
    <p:sldId id="566" r:id="rId48"/>
    <p:sldId id="561" r:id="rId49"/>
    <p:sldId id="567" r:id="rId50"/>
    <p:sldId id="562" r:id="rId51"/>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79"/>
            <p14:sldId id="569"/>
            <p14:sldId id="557"/>
            <p14:sldId id="622"/>
            <p14:sldId id="623"/>
            <p14:sldId id="563"/>
            <p14:sldId id="599"/>
            <p14:sldId id="591"/>
            <p14:sldId id="600"/>
            <p14:sldId id="586"/>
            <p14:sldId id="571"/>
            <p14:sldId id="587"/>
            <p14:sldId id="601"/>
            <p14:sldId id="588"/>
            <p14:sldId id="602"/>
            <p14:sldId id="589"/>
            <p14:sldId id="603"/>
            <p14:sldId id="590"/>
            <p14:sldId id="560"/>
            <p14:sldId id="576"/>
            <p14:sldId id="580"/>
            <p14:sldId id="597"/>
            <p14:sldId id="605"/>
            <p14:sldId id="604"/>
            <p14:sldId id="611"/>
            <p14:sldId id="608"/>
            <p14:sldId id="610"/>
            <p14:sldId id="625"/>
            <p14:sldId id="612"/>
            <p14:sldId id="613"/>
            <p14:sldId id="615"/>
            <p14:sldId id="614"/>
            <p14:sldId id="616"/>
            <p14:sldId id="618"/>
            <p14:sldId id="619"/>
            <p14:sldId id="620"/>
            <p14:sldId id="598"/>
            <p14:sldId id="621"/>
            <p14:sldId id="627"/>
            <p14:sldId id="593"/>
            <p14:sldId id="298"/>
            <p14:sldId id="547"/>
            <p14:sldId id="570"/>
            <p14:sldId id="551"/>
            <p14:sldId id="484"/>
            <p14:sldId id="549"/>
            <p14:sldId id="566"/>
            <p14:sldId id="561"/>
            <p14:sldId id="567"/>
            <p14:sldId id="5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ECC00"/>
    <a:srgbClr val="FFFF00"/>
    <a:srgbClr val="800080"/>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20" autoAdjust="0"/>
    <p:restoredTop sz="97161" autoAdjust="0"/>
  </p:normalViewPr>
  <p:slideViewPr>
    <p:cSldViewPr>
      <p:cViewPr varScale="1">
        <p:scale>
          <a:sx n="197" d="100"/>
          <a:sy n="197" d="100"/>
        </p:scale>
        <p:origin x="272" y="1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200" d="100"/>
        <a:sy n="200" d="100"/>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8/7/24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341045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Bugs are inevitable</a:t>
            </a:r>
          </a:p>
        </p:txBody>
      </p:sp>
      <p:sp>
        <p:nvSpPr>
          <p:cNvPr id="4" name="Slide Number Placeholder 3"/>
          <p:cNvSpPr>
            <a:spLocks noGrp="1"/>
          </p:cNvSpPr>
          <p:nvPr>
            <p:ph type="sldNum" sz="quarter" idx="10"/>
          </p:nvPr>
        </p:nvSpPr>
        <p:spPr/>
        <p:txBody>
          <a:bodyPr/>
          <a:lstStyle/>
          <a:p>
            <a:fld id="{99B30722-7DAA-4E93-8206-71F83E275281}" type="slidenum">
              <a:rPr lang="en-US" smtClean="0"/>
              <a:pPr/>
              <a:t>45</a:t>
            </a:fld>
            <a:endParaRPr lang="en-US"/>
          </a:p>
        </p:txBody>
      </p:sp>
    </p:spTree>
    <p:extLst>
      <p:ext uri="{BB962C8B-B14F-4D97-AF65-F5344CB8AC3E}">
        <p14:creationId xmlns:p14="http://schemas.microsoft.com/office/powerpoint/2010/main" val="229535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838200" y="365125"/>
            <a:ext cx="10515600"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ga of a sad pandas chewing on a 5 inches floppy disk on a white background">
            <a:extLst>
              <a:ext uri="{FF2B5EF4-FFF2-40B4-BE49-F238E27FC236}">
                <a16:creationId xmlns:a16="http://schemas.microsoft.com/office/drawing/2014/main" id="{5E18B01C-148E-5B84-701C-F84A1D586A4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145" t="9227" r="4672" b="8990"/>
          <a:stretch/>
        </p:blipFill>
        <p:spPr bwMode="auto">
          <a:xfrm>
            <a:off x="6642448" y="1660785"/>
            <a:ext cx="5405536" cy="4902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260648"/>
            <a:ext cx="10081120" cy="170236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br>
              <a:rPr lang="en-US" sz="5400" dirty="0"/>
            </a:br>
            <a:r>
              <a:rPr lang="en-US" sz="4400" noProof="1"/>
              <a:t>a.k.a. the </a:t>
            </a:r>
            <a:r>
              <a:rPr lang="en-US" sz="4400" dirty="0"/>
              <a:t>Pandas class (but it’s not)</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263352" y="5782088"/>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Pietro Berkes &amp; </a:t>
            </a:r>
            <a:r>
              <a:rPr lang="en-GB" sz="2800" dirty="0" err="1"/>
              <a:t>Verjinia</a:t>
            </a:r>
            <a:r>
              <a:rPr lang="en-GB" sz="2800" dirty="0"/>
              <a:t> </a:t>
            </a:r>
            <a:r>
              <a:rPr lang="en-GB" sz="2800" dirty="0" err="1"/>
              <a:t>Metodieva</a:t>
            </a:r>
            <a:endParaRPr lang="en-GB" sz="2800" dirty="0"/>
          </a:p>
        </p:txBody>
      </p:sp>
      <p:sp>
        <p:nvSpPr>
          <p:cNvPr id="4" name="Date Placeholder 3">
            <a:extLst>
              <a:ext uri="{FF2B5EF4-FFF2-40B4-BE49-F238E27FC236}">
                <a16:creationId xmlns:a16="http://schemas.microsoft.com/office/drawing/2014/main" id="{A16EF5EF-4D9A-3BC3-A63E-1C4F3EBDF596}"/>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66FE3354-DB51-D4BD-7D94-EFA1914A9EA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D202B91-ABE6-BAB5-EDA9-684DD1F5521B}"/>
              </a:ext>
            </a:extLst>
          </p:cNvPr>
          <p:cNvSpPr>
            <a:spLocks noGrp="1"/>
          </p:cNvSpPr>
          <p:nvPr>
            <p:ph type="sldNum" sz="quarter" idx="12"/>
          </p:nvPr>
        </p:nvSpPr>
        <p:spPr/>
        <p:txBody>
          <a:bodyPr/>
          <a:lstStyle/>
          <a:p>
            <a:fld id="{EF79ADEA-B933-47CC-A4E9-04E6298B917C}" type="slidenum">
              <a:rPr lang="en-US" smtClean="0"/>
              <a:pPr/>
              <a:t>1</a:t>
            </a:fld>
            <a:endParaRPr lang="en-US"/>
          </a:p>
        </p:txBody>
      </p:sp>
    </p:spTree>
    <p:extLst>
      <p:ext uri="{BB962C8B-B14F-4D97-AF65-F5344CB8AC3E}">
        <p14:creationId xmlns:p14="http://schemas.microsoft.com/office/powerpoint/2010/main" val="4061990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10</a:t>
            </a:fld>
            <a:endParaRPr lang="en-US"/>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551629" y="1949204"/>
            <a:ext cx="1398984" cy="646331"/>
          </a:xfrm>
          <a:prstGeom prst="rect">
            <a:avLst/>
          </a:prstGeom>
          <a:noFill/>
        </p:spPr>
        <p:txBody>
          <a:bodyPr wrap="square" rtlCol="0">
            <a:spAutoFit/>
          </a:bodyPr>
          <a:lstStyle/>
          <a:p>
            <a:pPr algn="ctr"/>
            <a:r>
              <a:rPr lang="en-CH" b="1" dirty="0">
                <a:solidFill>
                  <a:srgbClr val="FFFF00"/>
                </a:solidFill>
              </a:rPr>
              <a:t>Fast code</a:t>
            </a:r>
          </a:p>
          <a:p>
            <a:pPr algn="ctr"/>
            <a:r>
              <a:rPr lang="en-CH" b="1" dirty="0">
                <a:solidFill>
                  <a:srgbClr val="FFFF00"/>
                </a:solidFill>
              </a:rPr>
              <a:t>O(n^2)</a:t>
            </a:r>
          </a:p>
        </p:txBody>
      </p:sp>
      <p:sp>
        <p:nvSpPr>
          <p:cNvPr id="8" name="TextBox 7">
            <a:extLst>
              <a:ext uri="{FF2B5EF4-FFF2-40B4-BE49-F238E27FC236}">
                <a16:creationId xmlns:a16="http://schemas.microsoft.com/office/drawing/2014/main" id="{C7971566-3187-BA1E-C09B-A41ADED985F7}"/>
              </a:ext>
            </a:extLst>
          </p:cNvPr>
          <p:cNvSpPr txBox="1"/>
          <p:nvPr/>
        </p:nvSpPr>
        <p:spPr>
          <a:xfrm>
            <a:off x="9768408" y="2996952"/>
            <a:ext cx="1611547" cy="646331"/>
          </a:xfrm>
          <a:prstGeom prst="rect">
            <a:avLst/>
          </a:prstGeom>
          <a:noFill/>
        </p:spPr>
        <p:txBody>
          <a:bodyPr wrap="square" rtlCol="0">
            <a:spAutoFit/>
          </a:bodyPr>
          <a:lstStyle/>
          <a:p>
            <a:pPr algn="ctr"/>
            <a:r>
              <a:rPr lang="en-CH" b="1" dirty="0">
                <a:solidFill>
                  <a:srgbClr val="FFFF00"/>
                </a:solidFill>
              </a:rPr>
              <a:t>Regular code</a:t>
            </a:r>
          </a:p>
          <a:p>
            <a:pPr algn="ctr"/>
            <a:r>
              <a:rPr lang="en-CH" b="1" dirty="0">
                <a:solidFill>
                  <a:srgbClr val="FFFF00"/>
                </a:solidFill>
              </a:rPr>
              <a:t>O(n)</a:t>
            </a:r>
          </a:p>
        </p:txBody>
      </p:sp>
      <p:pic>
        <p:nvPicPr>
          <p:cNvPr id="10" name="Picture 9" descr="A graph on a piece of paper&#10;&#10;Description automatically generated">
            <a:extLst>
              <a:ext uri="{FF2B5EF4-FFF2-40B4-BE49-F238E27FC236}">
                <a16:creationId xmlns:a16="http://schemas.microsoft.com/office/drawing/2014/main" id="{6D0AAA96-255A-B23E-448C-90CDA096267A}"/>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1233266" y="1120810"/>
            <a:ext cx="4060716" cy="5088688"/>
          </a:xfrm>
          <a:prstGeom prst="rect">
            <a:avLst/>
          </a:prstGeom>
        </p:spPr>
      </p:pic>
      <p:sp>
        <p:nvSpPr>
          <p:cNvPr id="11" name="TextBox 10">
            <a:extLst>
              <a:ext uri="{FF2B5EF4-FFF2-40B4-BE49-F238E27FC236}">
                <a16:creationId xmlns:a16="http://schemas.microsoft.com/office/drawing/2014/main" id="{E9F9EA75-550E-4BB4-D07E-8404054061B5}"/>
              </a:ext>
            </a:extLst>
          </p:cNvPr>
          <p:cNvSpPr txBox="1"/>
          <p:nvPr/>
        </p:nvSpPr>
        <p:spPr>
          <a:xfrm>
            <a:off x="4408984" y="3643283"/>
            <a:ext cx="1615008" cy="738664"/>
          </a:xfrm>
          <a:prstGeom prst="rect">
            <a:avLst/>
          </a:prstGeom>
          <a:noFill/>
        </p:spPr>
        <p:txBody>
          <a:bodyPr wrap="square" rtlCol="0">
            <a:spAutoFit/>
          </a:bodyPr>
          <a:lstStyle/>
          <a:p>
            <a:pPr algn="ctr"/>
            <a:r>
              <a:rPr lang="en-CH" sz="1400" dirty="0"/>
              <a:t>Fast code</a:t>
            </a:r>
          </a:p>
          <a:p>
            <a:pPr algn="ctr"/>
            <a:r>
              <a:rPr lang="en-CH" sz="1400" dirty="0"/>
              <a:t>(parallel, Cython)</a:t>
            </a:r>
          </a:p>
          <a:p>
            <a:pPr algn="ctr"/>
            <a:r>
              <a:rPr lang="en-CH" sz="1400" dirty="0"/>
              <a:t>O(n^2)</a:t>
            </a:r>
          </a:p>
        </p:txBody>
      </p:sp>
      <p:sp>
        <p:nvSpPr>
          <p:cNvPr id="12" name="TextBox 11">
            <a:extLst>
              <a:ext uri="{FF2B5EF4-FFF2-40B4-BE49-F238E27FC236}">
                <a16:creationId xmlns:a16="http://schemas.microsoft.com/office/drawing/2014/main" id="{B72F568A-A9E9-C411-517F-AFC498A8F64E}"/>
              </a:ext>
            </a:extLst>
          </p:cNvPr>
          <p:cNvSpPr txBox="1"/>
          <p:nvPr/>
        </p:nvSpPr>
        <p:spPr>
          <a:xfrm>
            <a:off x="1864640" y="2473732"/>
            <a:ext cx="1398984" cy="523220"/>
          </a:xfrm>
          <a:prstGeom prst="rect">
            <a:avLst/>
          </a:prstGeom>
          <a:noFill/>
        </p:spPr>
        <p:txBody>
          <a:bodyPr wrap="square" rtlCol="0">
            <a:spAutoFit/>
          </a:bodyPr>
          <a:lstStyle/>
          <a:p>
            <a:pPr algn="ctr"/>
            <a:r>
              <a:rPr lang="en-CH" sz="1400" dirty="0"/>
              <a:t>Regular code</a:t>
            </a:r>
          </a:p>
          <a:p>
            <a:pPr algn="ctr"/>
            <a:r>
              <a:rPr lang="en-CH" sz="1400" dirty="0"/>
              <a:t>O(n)</a:t>
            </a:r>
          </a:p>
        </p:txBody>
      </p:sp>
      <p:sp>
        <p:nvSpPr>
          <p:cNvPr id="2" name="TextBox 1">
            <a:extLst>
              <a:ext uri="{FF2B5EF4-FFF2-40B4-BE49-F238E27FC236}">
                <a16:creationId xmlns:a16="http://schemas.microsoft.com/office/drawing/2014/main" id="{83E10817-3D6B-065F-78BF-942F4AB7ACBB}"/>
              </a:ext>
            </a:extLst>
          </p:cNvPr>
          <p:cNvSpPr txBox="1"/>
          <p:nvPr/>
        </p:nvSpPr>
        <p:spPr>
          <a:xfrm>
            <a:off x="1055440" y="1162488"/>
            <a:ext cx="3200400" cy="369332"/>
          </a:xfrm>
          <a:prstGeom prst="rect">
            <a:avLst/>
          </a:prstGeom>
          <a:solidFill>
            <a:srgbClr val="00B0F0"/>
          </a:solidFill>
        </p:spPr>
        <p:txBody>
          <a:bodyPr wrap="square" rtlCol="0">
            <a:spAutoFit/>
          </a:bodyPr>
          <a:lstStyle/>
          <a:p>
            <a:r>
              <a:rPr lang="en-CH" dirty="0"/>
              <a:t>VM: please work on this slide</a:t>
            </a:r>
          </a:p>
        </p:txBody>
      </p:sp>
    </p:spTree>
    <p:extLst>
      <p:ext uri="{BB962C8B-B14F-4D97-AF65-F5344CB8AC3E}">
        <p14:creationId xmlns:p14="http://schemas.microsoft.com/office/powerpoint/2010/main" val="2722568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Problem: 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11</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Tree>
    <p:extLst>
      <p:ext uri="{BB962C8B-B14F-4D97-AF65-F5344CB8AC3E}">
        <p14:creationId xmlns:p14="http://schemas.microsoft.com/office/powerpoint/2010/main" val="2290334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12</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Tree>
    <p:extLst>
      <p:ext uri="{BB962C8B-B14F-4D97-AF65-F5344CB8AC3E}">
        <p14:creationId xmlns:p14="http://schemas.microsoft.com/office/powerpoint/2010/main" val="380530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13</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954107"/>
          </a:xfrm>
          <a:prstGeom prst="rect">
            <a:avLst/>
          </a:prstGeom>
          <a:noFill/>
        </p:spPr>
        <p:txBody>
          <a:bodyPr wrap="square" rtlCol="0">
            <a:spAutoFit/>
          </a:bodyPr>
          <a:lstStyle/>
          <a:p>
            <a:r>
              <a:rPr lang="en-CH" sz="2800" dirty="0"/>
              <a:t>What is the big-O complexity of this implementation? </a:t>
            </a:r>
          </a:p>
          <a:p>
            <a:r>
              <a:rPr lang="en-CH" sz="2800" dirty="0"/>
              <a:t>n * n ~ O(n^2)</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
        <p:nvSpPr>
          <p:cNvPr id="3" name="TextBox 2">
            <a:extLst>
              <a:ext uri="{FF2B5EF4-FFF2-40B4-BE49-F238E27FC236}">
                <a16:creationId xmlns:a16="http://schemas.microsoft.com/office/drawing/2014/main" id="{C803DE62-B71B-13AC-2E67-B0ABD0259144}"/>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spTree>
    <p:extLst>
      <p:ext uri="{BB962C8B-B14F-4D97-AF65-F5344CB8AC3E}">
        <p14:creationId xmlns:p14="http://schemas.microsoft.com/office/powerpoint/2010/main" val="4060096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14</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523220"/>
          </a:xfrm>
          <a:prstGeom prst="rect">
            <a:avLst/>
          </a:prstGeom>
          <a:noFill/>
        </p:spPr>
        <p:txBody>
          <a:bodyPr wrap="square" rtlCol="0">
            <a:spAutoFit/>
          </a:bodyPr>
          <a:lstStyle/>
          <a:p>
            <a:r>
              <a:rPr lang="en-CH" sz="2800" dirty="0"/>
              <a:t>What is the big-O complexity of this implementation? </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4064604" y="1916832"/>
            <a:ext cx="5549900" cy="546100"/>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954107"/>
          </a:xfrm>
          <a:prstGeom prst="rect">
            <a:avLst/>
          </a:prstGeom>
          <a:noFill/>
        </p:spPr>
        <p:txBody>
          <a:bodyPr wrap="square" rtlCol="0">
            <a:spAutoFit/>
          </a:bodyPr>
          <a:lstStyle/>
          <a:p>
            <a:r>
              <a:rPr lang="en-CH" sz="2800" dirty="0"/>
              <a:t>What is the big-O complexity of this implementation? </a:t>
            </a:r>
          </a:p>
          <a:p>
            <a:r>
              <a:rPr lang="en-US" sz="2800" dirty="0"/>
              <a:t>2 * sorting + traversing two lists = 2*n log n + 2*n  ~  O(n * log n)</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sp>
        <p:nvSpPr>
          <p:cNvPr id="7" name="TextBox 6">
            <a:extLst>
              <a:ext uri="{FF2B5EF4-FFF2-40B4-BE49-F238E27FC236}">
                <a16:creationId xmlns:a16="http://schemas.microsoft.com/office/drawing/2014/main" id="{01B8CF59-5A4A-0596-46D1-0D7674C21D99}"/>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pic>
        <p:nvPicPr>
          <p:cNvPr id="11" name="Picture 10">
            <a:extLst>
              <a:ext uri="{FF2B5EF4-FFF2-40B4-BE49-F238E27FC236}">
                <a16:creationId xmlns:a16="http://schemas.microsoft.com/office/drawing/2014/main" id="{E70B1209-C02C-7330-CE4C-ECBE39A3C602}"/>
              </a:ext>
            </a:extLst>
          </p:cNvPr>
          <p:cNvPicPr>
            <a:picLocks noChangeAspect="1"/>
          </p:cNvPicPr>
          <p:nvPr/>
        </p:nvPicPr>
        <p:blipFill>
          <a:blip r:embed="rId3"/>
          <a:stretch>
            <a:fillRect/>
          </a:stretch>
        </p:blipFill>
        <p:spPr>
          <a:xfrm>
            <a:off x="4064604" y="1916832"/>
            <a:ext cx="5549900" cy="546100"/>
          </a:xfrm>
          <a:prstGeom prst="rect">
            <a:avLst/>
          </a:prstGeom>
        </p:spPr>
      </p:pic>
    </p:spTree>
    <p:extLst>
      <p:ext uri="{BB962C8B-B14F-4D97-AF65-F5344CB8AC3E}">
        <p14:creationId xmlns:p14="http://schemas.microsoft.com/office/powerpoint/2010/main" val="1487284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400110"/>
          </a:xfrm>
          <a:prstGeom prst="rect">
            <a:avLst/>
          </a:prstGeom>
          <a:noFill/>
        </p:spPr>
        <p:txBody>
          <a:bodyPr wrap="square" rtlCol="0">
            <a:spAutoFit/>
          </a:bodyPr>
          <a:lstStyle/>
          <a:p>
            <a:r>
              <a:rPr lang="en-CH" sz="2000" dirty="0"/>
              <a:t>What is the big-O complexity of this implementation? </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1415480" y="1484784"/>
            <a:ext cx="6261100" cy="2095500"/>
          </a:xfrm>
          <a:prstGeom prst="rect">
            <a:avLst/>
          </a:prstGeom>
        </p:spPr>
      </p:pic>
    </p:spTree>
    <p:extLst>
      <p:ext uri="{BB962C8B-B14F-4D97-AF65-F5344CB8AC3E}">
        <p14:creationId xmlns:p14="http://schemas.microsoft.com/office/powerpoint/2010/main" val="2212569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1938992"/>
          </a:xfrm>
          <a:prstGeom prst="rect">
            <a:avLst/>
          </a:prstGeom>
          <a:noFill/>
        </p:spPr>
        <p:txBody>
          <a:bodyPr wrap="square" rtlCol="0">
            <a:spAutoFit/>
          </a:bodyPr>
          <a:lstStyle/>
          <a:p>
            <a:r>
              <a:rPr lang="en-CH" sz="2000" dirty="0"/>
              <a:t>What is the big-O complexity of this implementation? </a:t>
            </a:r>
          </a:p>
          <a:p>
            <a:r>
              <a:rPr lang="en-US" sz="2000" dirty="0"/>
              <a:t>transforming one list to set  + 1 for loop  = 2 * n ~  O(n)</a:t>
            </a:r>
          </a:p>
          <a:p>
            <a:endParaRPr lang="en-US" sz="2000" dirty="0"/>
          </a:p>
          <a:p>
            <a:r>
              <a:rPr lang="en-CH" sz="2000" dirty="0"/>
              <a:t>It’s the exact same code as for lists, but now looking up an element in sets </a:t>
            </a:r>
            <a:br>
              <a:rPr lang="en-CH" sz="2000" dirty="0"/>
            </a:br>
            <a:r>
              <a:rPr lang="en-CH" sz="2000" dirty="0"/>
              <a:t>(</a:t>
            </a:r>
            <a:r>
              <a:rPr lang="en-CH" sz="2000" dirty="0">
                <a:latin typeface="Consolas" panose="020B0609020204030204" pitchFamily="49" charset="0"/>
                <a:cs typeface="Consolas" panose="020B0609020204030204" pitchFamily="49" charset="0"/>
              </a:rPr>
              <a:t>if w in words2</a:t>
            </a:r>
            <a:r>
              <a:rPr lang="en-CH" sz="2000" dirty="0"/>
              <a:t>) takes constant time!</a:t>
            </a:r>
            <a:endParaRPr lang="en-US" sz="2000" dirty="0"/>
          </a:p>
          <a:p>
            <a:r>
              <a:rPr lang="en-US" sz="2000" dirty="0"/>
              <a:t>How could you have known that set lookup is fast? Learning about data structures!</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1415480" y="1484784"/>
            <a:ext cx="6261100" cy="2095500"/>
          </a:xfrm>
          <a:prstGeom prst="rect">
            <a:avLst/>
          </a:prstGeom>
        </p:spPr>
      </p:pic>
      <p:sp>
        <p:nvSpPr>
          <p:cNvPr id="3" name="TextBox 2">
            <a:extLst>
              <a:ext uri="{FF2B5EF4-FFF2-40B4-BE49-F238E27FC236}">
                <a16:creationId xmlns:a16="http://schemas.microsoft.com/office/drawing/2014/main" id="{56E3A97D-F47D-807F-542B-283FD47C9697}"/>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spTree>
    <p:extLst>
      <p:ext uri="{BB962C8B-B14F-4D97-AF65-F5344CB8AC3E}">
        <p14:creationId xmlns:p14="http://schemas.microsoft.com/office/powerpoint/2010/main" val="1941850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information about Python data structures </a:t>
            </a:r>
          </a:p>
        </p:txBody>
      </p:sp>
      <p:sp>
        <p:nvSpPr>
          <p:cNvPr id="3" name="Content Placeholder 2">
            <a:extLst>
              <a:ext uri="{FF2B5EF4-FFF2-40B4-BE49-F238E27FC236}">
                <a16:creationId xmlns:a16="http://schemas.microsoft.com/office/drawing/2014/main" id="{2D1C9F09-D99F-3A5D-7023-18DA5C03B2C6}"/>
              </a:ext>
            </a:extLst>
          </p:cNvPr>
          <p:cNvSpPr>
            <a:spLocks noGrp="1"/>
          </p:cNvSpPr>
          <p:nvPr>
            <p:ph idx="1"/>
          </p:nvPr>
        </p:nvSpPr>
        <p:spPr/>
        <p:txBody>
          <a:bodyPr>
            <a:normAutofit lnSpcReduction="10000"/>
          </a:bodyPr>
          <a:lstStyle/>
          <a:p>
            <a:r>
              <a:rPr lang="en-CH" dirty="0"/>
              <a:t>lists: collection of ordered, arbitrary data</a:t>
            </a:r>
          </a:p>
          <a:p>
            <a:pPr lvl="1"/>
            <a:r>
              <a:rPr lang="en-CH" dirty="0"/>
              <a:t>getting an element by index: O(1)</a:t>
            </a:r>
          </a:p>
          <a:p>
            <a:pPr lvl="1"/>
            <a:r>
              <a:rPr lang="en-CH" dirty="0"/>
              <a:t>appending: O(1)</a:t>
            </a:r>
          </a:p>
          <a:p>
            <a:pPr lvl="1"/>
            <a:r>
              <a:rPr lang="en-CH" dirty="0"/>
              <a:t>inserting an element: O(n)</a:t>
            </a:r>
          </a:p>
          <a:p>
            <a:pPr lvl="1"/>
            <a:r>
              <a:rPr lang="en-CH" dirty="0"/>
              <a:t>sorting: O(n * log n)</a:t>
            </a:r>
          </a:p>
          <a:p>
            <a:pPr lvl="1"/>
            <a:r>
              <a:rPr lang="en-CH" dirty="0"/>
              <a:t>finding an element (e.g., ”if element in my_list: …”): O(n)</a:t>
            </a:r>
          </a:p>
          <a:p>
            <a:r>
              <a:rPr lang="en-CH" dirty="0"/>
              <a:t>dictionaries (”hashmaps”)</a:t>
            </a:r>
          </a:p>
          <a:p>
            <a:pPr lvl="1"/>
            <a:r>
              <a:rPr lang="en-CH" dirty="0"/>
              <a:t>inserting: O(1) </a:t>
            </a:r>
          </a:p>
          <a:p>
            <a:pPr lvl="1"/>
            <a:r>
              <a:rPr lang="en-CH" dirty="0"/>
              <a:t>finding element by key: O(1)</a:t>
            </a:r>
          </a:p>
          <a:p>
            <a:r>
              <a:rPr lang="en-CH" dirty="0"/>
              <a:t>sets (it’s just dictionaries without values)</a:t>
            </a:r>
          </a:p>
          <a:p>
            <a:pPr lvl="1"/>
            <a:r>
              <a:rPr lang="en-CH" dirty="0"/>
              <a:t>inserting: O(1) </a:t>
            </a:r>
          </a:p>
          <a:p>
            <a:pPr lvl="1"/>
            <a:r>
              <a:rPr lang="en-CH" dirty="0"/>
              <a:t>finding an element (e.g., ”if element in my_set: …”): O(1)</a:t>
            </a:r>
          </a:p>
          <a:p>
            <a:endParaRPr lang="en-CH" dirty="0"/>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18</a:t>
            </a:fld>
            <a:endParaRPr lang="en-US"/>
          </a:p>
        </p:txBody>
      </p:sp>
      <p:sp>
        <p:nvSpPr>
          <p:cNvPr id="7" name="TextBox 6">
            <a:extLst>
              <a:ext uri="{FF2B5EF4-FFF2-40B4-BE49-F238E27FC236}">
                <a16:creationId xmlns:a16="http://schemas.microsoft.com/office/drawing/2014/main" id="{C73CBFE3-C4E3-3C0F-9314-28E0D79438B4}"/>
              </a:ext>
            </a:extLst>
          </p:cNvPr>
          <p:cNvSpPr txBox="1"/>
          <p:nvPr/>
        </p:nvSpPr>
        <p:spPr>
          <a:xfrm>
            <a:off x="8832304" y="1429267"/>
            <a:ext cx="3200400" cy="4524315"/>
          </a:xfrm>
          <a:prstGeom prst="rect">
            <a:avLst/>
          </a:prstGeom>
          <a:solidFill>
            <a:srgbClr val="FFFF00"/>
          </a:solidFill>
        </p:spPr>
        <p:txBody>
          <a:bodyPr wrap="square" rtlCol="0">
            <a:spAutoFit/>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p:txBody>
      </p:sp>
    </p:spTree>
    <p:extLst>
      <p:ext uri="{BB962C8B-B14F-4D97-AF65-F5344CB8AC3E}">
        <p14:creationId xmlns:p14="http://schemas.microsoft.com/office/powerpoint/2010/main" val="914207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002-39F4-D80A-9C3D-F5204511D74B}"/>
              </a:ext>
            </a:extLst>
          </p:cNvPr>
          <p:cNvSpPr>
            <a:spLocks noGrp="1"/>
          </p:cNvSpPr>
          <p:nvPr>
            <p:ph type="title"/>
          </p:nvPr>
        </p:nvSpPr>
        <p:spPr/>
        <p:txBody>
          <a:bodyPr/>
          <a:lstStyle/>
          <a:p>
            <a:r>
              <a:rPr lang="en-CH" dirty="0"/>
              <a:t>Exercise</a:t>
            </a:r>
          </a:p>
        </p:txBody>
      </p:sp>
      <p:sp>
        <p:nvSpPr>
          <p:cNvPr id="3" name="Content Placeholder 2">
            <a:extLst>
              <a:ext uri="{FF2B5EF4-FFF2-40B4-BE49-F238E27FC236}">
                <a16:creationId xmlns:a16="http://schemas.microsoft.com/office/drawing/2014/main" id="{252EA6B8-D99B-01B3-44D3-B90E2A3F88BA}"/>
              </a:ext>
            </a:extLst>
          </p:cNvPr>
          <p:cNvSpPr>
            <a:spLocks noGrp="1"/>
          </p:cNvSpPr>
          <p:nvPr>
            <p:ph idx="1"/>
          </p:nvPr>
        </p:nvSpPr>
        <p:spPr/>
        <p:txBody>
          <a:bodyPr/>
          <a:lstStyle/>
          <a:p>
            <a:r>
              <a:rPr lang="en-CH" dirty="0"/>
              <a:t>You are given a long list of English words</a:t>
            </a:r>
          </a:p>
          <a:p>
            <a:r>
              <a:rPr lang="en-CH" dirty="0"/>
              <a:t>The goal is to find all the anagrams of an input word</a:t>
            </a:r>
          </a:p>
          <a:p>
            <a:endParaRPr lang="en-CH" dirty="0"/>
          </a:p>
          <a:p>
            <a:r>
              <a:rPr lang="en-CH" dirty="0"/>
              <a:t>What data structure to use for the list of words?</a:t>
            </a:r>
          </a:p>
          <a:p>
            <a:r>
              <a:rPr lang="en-CH" dirty="0"/>
              <a:t>Write the algorithm</a:t>
            </a:r>
          </a:p>
          <a:p>
            <a:r>
              <a:rPr lang="en-CH" dirty="0"/>
              <a:t>What is the Big-O class of your algorithm?</a:t>
            </a:r>
          </a:p>
        </p:txBody>
      </p:sp>
      <p:sp>
        <p:nvSpPr>
          <p:cNvPr id="4" name="Date Placeholder 3">
            <a:extLst>
              <a:ext uri="{FF2B5EF4-FFF2-40B4-BE49-F238E27FC236}">
                <a16:creationId xmlns:a16="http://schemas.microsoft.com/office/drawing/2014/main" id="{A6E14D19-DB98-41FC-D1ED-5240983DD55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1F39F4D-6ABD-2C72-2FB1-3389FA9E578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55F4DD-8A3F-5E3D-B788-385EE98CE037}"/>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7" name="TextBox 6">
            <a:extLst>
              <a:ext uri="{FF2B5EF4-FFF2-40B4-BE49-F238E27FC236}">
                <a16:creationId xmlns:a16="http://schemas.microsoft.com/office/drawing/2014/main" id="{019D4A86-09DC-D6E8-974D-AD6772DEEB4A}"/>
              </a:ext>
            </a:extLst>
          </p:cNvPr>
          <p:cNvSpPr txBox="1"/>
          <p:nvPr/>
        </p:nvSpPr>
        <p:spPr>
          <a:xfrm>
            <a:off x="7248128" y="1161618"/>
            <a:ext cx="3096344" cy="923330"/>
          </a:xfrm>
          <a:prstGeom prst="rect">
            <a:avLst/>
          </a:prstGeom>
          <a:solidFill>
            <a:srgbClr val="00B0F0"/>
          </a:solidFill>
        </p:spPr>
        <p:txBody>
          <a:bodyPr wrap="square" rtlCol="0">
            <a:spAutoFit/>
          </a:bodyPr>
          <a:lstStyle/>
          <a:p>
            <a:r>
              <a:rPr lang="en-CH" dirty="0"/>
              <a:t>VM: THIS MIGHT BE TOO DIFFICULT, we need to find another one</a:t>
            </a:r>
          </a:p>
        </p:txBody>
      </p:sp>
    </p:spTree>
    <p:extLst>
      <p:ext uri="{BB962C8B-B14F-4D97-AF65-F5344CB8AC3E}">
        <p14:creationId xmlns:p14="http://schemas.microsoft.com/office/powerpoint/2010/main" val="241310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What are data structures?</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Which data structures do you know? write down, start with the ones they use 90% of the time, ask for more exotic ones</a:t>
            </a:r>
          </a:p>
          <a:p>
            <a:r>
              <a:rPr lang="en-US" dirty="0"/>
              <a:t>Tou could store data in a dictionary as a list — what makes you choose a data structure over another?</a:t>
            </a:r>
          </a:p>
          <a:p>
            <a:r>
              <a:rPr lang="en-US" dirty="0"/>
              <a:t>what are the things you need to take into account when thinking about data?</a:t>
            </a:r>
            <a:endParaRPr lang="en-CH" dirty="0"/>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2</a:t>
            </a:fld>
            <a:endParaRPr lang="en-US"/>
          </a:p>
        </p:txBody>
      </p:sp>
      <p:sp>
        <p:nvSpPr>
          <p:cNvPr id="7" name="TextBox 6">
            <a:extLst>
              <a:ext uri="{FF2B5EF4-FFF2-40B4-BE49-F238E27FC236}">
                <a16:creationId xmlns:a16="http://schemas.microsoft.com/office/drawing/2014/main" id="{AC3B05DF-5033-4B56-7A56-C611416F3178}"/>
              </a:ext>
            </a:extLst>
          </p:cNvPr>
          <p:cNvSpPr txBox="1"/>
          <p:nvPr/>
        </p:nvSpPr>
        <p:spPr>
          <a:xfrm>
            <a:off x="8832304" y="692696"/>
            <a:ext cx="2088232" cy="646331"/>
          </a:xfrm>
          <a:prstGeom prst="rect">
            <a:avLst/>
          </a:prstGeom>
          <a:solidFill>
            <a:srgbClr val="FFFF00"/>
          </a:solidFill>
        </p:spPr>
        <p:txBody>
          <a:bodyPr wrap="square" rtlCol="0">
            <a:spAutoFit/>
          </a:bodyPr>
          <a:lstStyle/>
          <a:p>
            <a:r>
              <a:rPr lang="en-CH" dirty="0"/>
              <a:t>Not in a slide, this is an interactive part</a:t>
            </a:r>
          </a:p>
        </p:txBody>
      </p:sp>
    </p:spTree>
    <p:extLst>
      <p:ext uri="{BB962C8B-B14F-4D97-AF65-F5344CB8AC3E}">
        <p14:creationId xmlns:p14="http://schemas.microsoft.com/office/powerpoint/2010/main" val="1717558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20</a:t>
            </a:fld>
            <a:endParaRPr lang="en-US"/>
          </a:p>
        </p:txBody>
      </p:sp>
    </p:spTree>
    <p:extLst>
      <p:ext uri="{BB962C8B-B14F-4D97-AF65-F5344CB8AC3E}">
        <p14:creationId xmlns:p14="http://schemas.microsoft.com/office/powerpoint/2010/main" val="2451025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61C3-253D-4911-2181-3AC8F0AB736E}"/>
              </a:ext>
            </a:extLst>
          </p:cNvPr>
          <p:cNvSpPr>
            <a:spLocks noGrp="1"/>
          </p:cNvSpPr>
          <p:nvPr>
            <p:ph type="title"/>
          </p:nvPr>
        </p:nvSpPr>
        <p:spPr/>
        <p:txBody>
          <a:bodyPr/>
          <a:lstStyle/>
          <a:p>
            <a:r>
              <a:rPr lang="en-CH" dirty="0"/>
              <a:t>NumPy – huh, yeah – what’s it good for?</a:t>
            </a:r>
          </a:p>
        </p:txBody>
      </p:sp>
      <p:sp>
        <p:nvSpPr>
          <p:cNvPr id="3" name="Content Placeholder 2">
            <a:extLst>
              <a:ext uri="{FF2B5EF4-FFF2-40B4-BE49-F238E27FC236}">
                <a16:creationId xmlns:a16="http://schemas.microsoft.com/office/drawing/2014/main" id="{09E31C84-20FA-B23B-2123-8BEE659588D6}"/>
              </a:ext>
            </a:extLst>
          </p:cNvPr>
          <p:cNvSpPr>
            <a:spLocks noGrp="1"/>
          </p:cNvSpPr>
          <p:nvPr>
            <p:ph idx="1"/>
          </p:nvPr>
        </p:nvSpPr>
        <p:spPr/>
        <p:txBody>
          <a:bodyPr/>
          <a:lstStyle/>
          <a:p>
            <a:r>
              <a:rPr lang="en-CH" dirty="0"/>
              <a:t>NumPy’s main contribution is to introduce new data structure: </a:t>
            </a:r>
            <a:br>
              <a:rPr lang="en-CH" dirty="0"/>
            </a:br>
            <a:r>
              <a:rPr lang="en-CH" b="1" dirty="0"/>
              <a:t>the array</a:t>
            </a:r>
          </a:p>
          <a:p>
            <a:endParaRPr lang="en-CH" dirty="0"/>
          </a:p>
          <a:p>
            <a:endParaRPr lang="en-CH" dirty="0"/>
          </a:p>
          <a:p>
            <a:endParaRPr lang="en-CH" dirty="0"/>
          </a:p>
          <a:p>
            <a:endParaRPr lang="en-CH" dirty="0"/>
          </a:p>
          <a:p>
            <a:r>
              <a:rPr lang="en-CH" dirty="0"/>
              <a:t>An array could be represented as a list-of-lists. </a:t>
            </a:r>
          </a:p>
          <a:p>
            <a:r>
              <a:rPr lang="en-CH" dirty="0"/>
              <a:t>Thinking back to Tiziano’s class, why are NumPy arrays better than a list-of-lists?</a:t>
            </a:r>
          </a:p>
        </p:txBody>
      </p:sp>
      <p:sp>
        <p:nvSpPr>
          <p:cNvPr id="4" name="Date Placeholder 3">
            <a:extLst>
              <a:ext uri="{FF2B5EF4-FFF2-40B4-BE49-F238E27FC236}">
                <a16:creationId xmlns:a16="http://schemas.microsoft.com/office/drawing/2014/main" id="{F4B2E263-5C15-46FF-E275-6905F3068EE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0C3990E-3860-5999-FCB3-A2707E60F2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1A334BC-09C4-A642-ADE5-7C56A2AE0D7D}"/>
              </a:ext>
            </a:extLst>
          </p:cNvPr>
          <p:cNvSpPr>
            <a:spLocks noGrp="1"/>
          </p:cNvSpPr>
          <p:nvPr>
            <p:ph type="sldNum" sz="quarter" idx="12"/>
          </p:nvPr>
        </p:nvSpPr>
        <p:spPr/>
        <p:txBody>
          <a:bodyPr/>
          <a:lstStyle/>
          <a:p>
            <a:fld id="{EF79ADEA-B933-47CC-A4E9-04E6298B917C}" type="slidenum">
              <a:rPr lang="en-US" smtClean="0"/>
              <a:pPr/>
              <a:t>21</a:t>
            </a:fld>
            <a:endParaRPr lang="en-US"/>
          </a:p>
        </p:txBody>
      </p:sp>
      <p:sp>
        <p:nvSpPr>
          <p:cNvPr id="8" name="TextBox 7">
            <a:extLst>
              <a:ext uri="{FF2B5EF4-FFF2-40B4-BE49-F238E27FC236}">
                <a16:creationId xmlns:a16="http://schemas.microsoft.com/office/drawing/2014/main" id="{AFF3B12A-21CC-F3B3-E2CE-FFC1D9026ACD}"/>
              </a:ext>
            </a:extLst>
          </p:cNvPr>
          <p:cNvSpPr txBox="1"/>
          <p:nvPr/>
        </p:nvSpPr>
        <p:spPr>
          <a:xfrm>
            <a:off x="2531604" y="2951946"/>
            <a:ext cx="7128792" cy="954107"/>
          </a:xfrm>
          <a:prstGeom prst="rect">
            <a:avLst/>
          </a:prstGeom>
          <a:solidFill>
            <a:schemeClr val="accent6">
              <a:lumMod val="20000"/>
              <a:lumOff val="80000"/>
            </a:schemeClr>
          </a:solidFill>
        </p:spPr>
        <p:txBody>
          <a:bodyPr wrap="square">
            <a:spAutoFit/>
          </a:bodyPr>
          <a:lstStyle/>
          <a:p>
            <a:pPr algn="ctr"/>
            <a:r>
              <a:rPr lang="en-CH" sz="2800" dirty="0"/>
              <a:t>An array is a regular, N-dimensional grid of data of the same type, typically numerical data</a:t>
            </a:r>
          </a:p>
        </p:txBody>
      </p:sp>
    </p:spTree>
    <p:extLst>
      <p:ext uri="{BB962C8B-B14F-4D97-AF65-F5344CB8AC3E}">
        <p14:creationId xmlns:p14="http://schemas.microsoft.com/office/powerpoint/2010/main" val="2339484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5269-250F-CA77-A77A-988130C51E8C}"/>
              </a:ext>
            </a:extLst>
          </p:cNvPr>
          <p:cNvSpPr>
            <a:spLocks noGrp="1"/>
          </p:cNvSpPr>
          <p:nvPr>
            <p:ph type="title"/>
          </p:nvPr>
        </p:nvSpPr>
        <p:spPr/>
        <p:txBody>
          <a:bodyPr/>
          <a:lstStyle/>
          <a:p>
            <a:r>
              <a:rPr lang="en-CH" dirty="0"/>
              <a:t>Why are NumPy arrays efficient? </a:t>
            </a:r>
          </a:p>
        </p:txBody>
      </p:sp>
      <p:sp>
        <p:nvSpPr>
          <p:cNvPr id="3" name="Content Placeholder 2">
            <a:extLst>
              <a:ext uri="{FF2B5EF4-FFF2-40B4-BE49-F238E27FC236}">
                <a16:creationId xmlns:a16="http://schemas.microsoft.com/office/drawing/2014/main" id="{915C1076-D34C-4F4C-D69C-2AF0000EBE48}"/>
              </a:ext>
            </a:extLst>
          </p:cNvPr>
          <p:cNvSpPr>
            <a:spLocks noGrp="1"/>
          </p:cNvSpPr>
          <p:nvPr>
            <p:ph idx="1"/>
          </p:nvPr>
        </p:nvSpPr>
        <p:spPr/>
        <p:txBody>
          <a:bodyPr/>
          <a:lstStyle/>
          <a:p>
            <a:pPr marL="457200" indent="-457200">
              <a:buAutoNum type="arabicParenR"/>
            </a:pPr>
            <a:r>
              <a:rPr lang="en-CH" b="1" dirty="0"/>
              <a:t>Memory efficient</a:t>
            </a:r>
            <a:r>
              <a:rPr lang="en-CH" dirty="0"/>
              <a:t>: The data occupies the minimum amount of memory required; some operations can be done without touching the memory at all!</a:t>
            </a:r>
          </a:p>
          <a:p>
            <a:pPr marL="457200" indent="-457200">
              <a:buAutoNum type="arabicParenR"/>
            </a:pPr>
            <a:r>
              <a:rPr lang="en-CH" b="1" dirty="0"/>
              <a:t>Fast</a:t>
            </a:r>
            <a:r>
              <a:rPr lang="en-CH" dirty="0"/>
              <a:t>: Many operations can be done very efficiently in C. For this to be useful, we need to avoid Python for-loops at all costs! We say we need to “vectorize” the code</a:t>
            </a:r>
          </a:p>
        </p:txBody>
      </p:sp>
      <p:sp>
        <p:nvSpPr>
          <p:cNvPr id="4" name="Date Placeholder 3">
            <a:extLst>
              <a:ext uri="{FF2B5EF4-FFF2-40B4-BE49-F238E27FC236}">
                <a16:creationId xmlns:a16="http://schemas.microsoft.com/office/drawing/2014/main" id="{2247E61D-1AE6-D55D-6EE0-7758D3C3924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D6907C3-4A93-3DA8-17F8-4F4BCC84CE0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33B74BF-43FF-BAAE-4D35-FA511B15794B}"/>
              </a:ext>
            </a:extLst>
          </p:cNvPr>
          <p:cNvSpPr>
            <a:spLocks noGrp="1"/>
          </p:cNvSpPr>
          <p:nvPr>
            <p:ph type="sldNum" sz="quarter" idx="12"/>
          </p:nvPr>
        </p:nvSpPr>
        <p:spPr/>
        <p:txBody>
          <a:bodyPr/>
          <a:lstStyle/>
          <a:p>
            <a:fld id="{EF79ADEA-B933-47CC-A4E9-04E6298B917C}" type="slidenum">
              <a:rPr lang="en-US" smtClean="0"/>
              <a:pPr/>
              <a:t>22</a:t>
            </a:fld>
            <a:endParaRPr lang="en-US"/>
          </a:p>
        </p:txBody>
      </p:sp>
    </p:spTree>
    <p:extLst>
      <p:ext uri="{BB962C8B-B14F-4D97-AF65-F5344CB8AC3E}">
        <p14:creationId xmlns:p14="http://schemas.microsoft.com/office/powerpoint/2010/main" val="2138694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NumPy’s memory efficiency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23</a:t>
            </a:fld>
            <a:endParaRPr lang="en-US"/>
          </a:p>
        </p:txBody>
      </p:sp>
    </p:spTree>
    <p:extLst>
      <p:ext uri="{BB962C8B-B14F-4D97-AF65-F5344CB8AC3E}">
        <p14:creationId xmlns:p14="http://schemas.microsoft.com/office/powerpoint/2010/main" val="1520874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24</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6873692" y="703545"/>
            <a:ext cx="2376264" cy="1200329"/>
          </a:xfrm>
          <a:prstGeom prst="rect">
            <a:avLst/>
          </a:prstGeom>
          <a:solidFill>
            <a:schemeClr val="accent6">
              <a:lumMod val="20000"/>
              <a:lumOff val="80000"/>
            </a:schemeClr>
          </a:solidFill>
        </p:spPr>
        <p:txBody>
          <a:bodyPr wrap="square" rtlCol="0">
            <a:spAutoFit/>
          </a:bodyPr>
          <a:lstStyle/>
          <a:p>
            <a:pPr algn="ctr"/>
            <a:r>
              <a:rPr lang="en-CH" dirty="0"/>
              <a:t>The array data is stored in a contiguous memory block, using native data types</a:t>
            </a:r>
          </a:p>
        </p:txBody>
      </p:sp>
      <p:graphicFrame>
        <p:nvGraphicFramePr>
          <p:cNvPr id="15" name="Table 14">
            <a:extLst>
              <a:ext uri="{FF2B5EF4-FFF2-40B4-BE49-F238E27FC236}">
                <a16:creationId xmlns:a16="http://schemas.microsoft.com/office/drawing/2014/main" id="{6C027001-4640-7562-1B6A-6239F78D7C74}"/>
              </a:ext>
            </a:extLst>
          </p:cNvPr>
          <p:cNvGraphicFramePr>
            <a:graphicFrameLocks noGrp="1"/>
          </p:cNvGraphicFramePr>
          <p:nvPr>
            <p:extLst>
              <p:ext uri="{D42A27DB-BD31-4B8C-83A1-F6EECF244321}">
                <p14:modId xmlns:p14="http://schemas.microsoft.com/office/powerpoint/2010/main" val="4080791679"/>
              </p:ext>
            </p:extLst>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6" name="TextBox 15">
            <a:extLst>
              <a:ext uri="{FF2B5EF4-FFF2-40B4-BE49-F238E27FC236}">
                <a16:creationId xmlns:a16="http://schemas.microsoft.com/office/drawing/2014/main" id="{637DD10C-3EC8-BB57-BACE-3BE7D2304643}"/>
              </a:ext>
            </a:extLst>
          </p:cNvPr>
          <p:cNvSpPr txBox="1"/>
          <p:nvPr/>
        </p:nvSpPr>
        <p:spPr>
          <a:xfrm>
            <a:off x="551384" y="1526188"/>
            <a:ext cx="1224136" cy="369332"/>
          </a:xfrm>
          <a:prstGeom prst="rect">
            <a:avLst/>
          </a:prstGeom>
          <a:noFill/>
        </p:spPr>
        <p:txBody>
          <a:bodyPr wrap="square" rtlCol="0">
            <a:spAutoFit/>
          </a:bodyPr>
          <a:lstStyle/>
          <a:p>
            <a:pPr algn="ctr"/>
            <a:r>
              <a:rPr lang="en-CH" dirty="0"/>
              <a:t>int64</a:t>
            </a:r>
          </a:p>
        </p:txBody>
      </p:sp>
      <p:sp>
        <p:nvSpPr>
          <p:cNvPr id="17" name="TextBox 16">
            <a:extLst>
              <a:ext uri="{FF2B5EF4-FFF2-40B4-BE49-F238E27FC236}">
                <a16:creationId xmlns:a16="http://schemas.microsoft.com/office/drawing/2014/main" id="{846DAE04-FE39-7DF4-73FA-EC0C30FC9EBB}"/>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Tree>
    <p:extLst>
      <p:ext uri="{BB962C8B-B14F-4D97-AF65-F5344CB8AC3E}">
        <p14:creationId xmlns:p14="http://schemas.microsoft.com/office/powerpoint/2010/main" val="3915896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25</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7054027" y="816010"/>
            <a:ext cx="2376264" cy="923330"/>
          </a:xfrm>
          <a:prstGeom prst="rect">
            <a:avLst/>
          </a:prstGeom>
          <a:solidFill>
            <a:schemeClr val="accent6">
              <a:lumMod val="20000"/>
              <a:lumOff val="80000"/>
            </a:schemeClr>
          </a:solidFill>
        </p:spPr>
        <p:txBody>
          <a:bodyPr wrap="square" rtlCol="0">
            <a:spAutoFit/>
          </a:bodyPr>
          <a:lstStyle/>
          <a:p>
            <a:pPr algn="ctr"/>
            <a:r>
              <a:rPr lang="en-CH" dirty="0"/>
              <a:t>Metadata tells NumPy 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graphicFrame>
        <p:nvGraphicFramePr>
          <p:cNvPr id="8" name="Table 7">
            <a:extLst>
              <a:ext uri="{FF2B5EF4-FFF2-40B4-BE49-F238E27FC236}">
                <a16:creationId xmlns:a16="http://schemas.microsoft.com/office/drawing/2014/main" id="{9F0F60CC-8EBA-1CC9-A423-8C5075CBA701}"/>
              </a:ext>
            </a:extLst>
          </p:cNvPr>
          <p:cNvGraphicFramePr>
            <a:graphicFrameLocks noGrp="1"/>
          </p:cNvGraphicFramePr>
          <p:nvPr>
            <p:extLst>
              <p:ext uri="{D42A27DB-BD31-4B8C-83A1-F6EECF244321}">
                <p14:modId xmlns:p14="http://schemas.microsoft.com/office/powerpoint/2010/main" val="996620606"/>
              </p:ext>
            </p:extLst>
          </p:nvPr>
        </p:nvGraphicFramePr>
        <p:xfrm>
          <a:off x="2397783" y="3543200"/>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8" name="TextBox 17">
            <a:extLst>
              <a:ext uri="{FF2B5EF4-FFF2-40B4-BE49-F238E27FC236}">
                <a16:creationId xmlns:a16="http://schemas.microsoft.com/office/drawing/2014/main" id="{E70819C9-2FAC-62A5-32EF-EEB48037C604}"/>
              </a:ext>
            </a:extLst>
          </p:cNvPr>
          <p:cNvSpPr txBox="1"/>
          <p:nvPr/>
        </p:nvSpPr>
        <p:spPr>
          <a:xfrm>
            <a:off x="2325775" y="313682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spTree>
    <p:extLst>
      <p:ext uri="{BB962C8B-B14F-4D97-AF65-F5344CB8AC3E}">
        <p14:creationId xmlns:p14="http://schemas.microsoft.com/office/powerpoint/2010/main" val="800617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26</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7054027" y="816010"/>
            <a:ext cx="2376264" cy="923330"/>
          </a:xfrm>
          <a:prstGeom prst="rect">
            <a:avLst/>
          </a:prstGeom>
          <a:solidFill>
            <a:schemeClr val="accent6">
              <a:lumMod val="20000"/>
              <a:lumOff val="80000"/>
            </a:schemeClr>
          </a:solidFill>
        </p:spPr>
        <p:txBody>
          <a:bodyPr wrap="square" rtlCol="0">
            <a:spAutoFit/>
          </a:bodyPr>
          <a:lstStyle/>
          <a:p>
            <a:pPr algn="ctr"/>
            <a:r>
              <a:rPr lang="en-CH" dirty="0"/>
              <a:t>Metadata tells NumPy 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extLst>
              <p:ext uri="{D42A27DB-BD31-4B8C-83A1-F6EECF244321}">
                <p14:modId xmlns:p14="http://schemas.microsoft.com/office/powerpoint/2010/main" val="301124271"/>
              </p:ext>
            </p:extLst>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graphicFrame>
        <p:nvGraphicFramePr>
          <p:cNvPr id="2" name="Table 1">
            <a:extLst>
              <a:ext uri="{FF2B5EF4-FFF2-40B4-BE49-F238E27FC236}">
                <a16:creationId xmlns:a16="http://schemas.microsoft.com/office/drawing/2014/main" id="{583B5EB4-6273-66D6-FC27-C21A9DFDAB0B}"/>
              </a:ext>
            </a:extLst>
          </p:cNvPr>
          <p:cNvGraphicFramePr>
            <a:graphicFrameLocks noGrp="1"/>
          </p:cNvGraphicFramePr>
          <p:nvPr>
            <p:extLst>
              <p:ext uri="{D42A27DB-BD31-4B8C-83A1-F6EECF244321}">
                <p14:modId xmlns:p14="http://schemas.microsoft.com/office/powerpoint/2010/main" val="2885164178"/>
              </p:ext>
            </p:extLst>
          </p:nvPr>
        </p:nvGraphicFramePr>
        <p:xfrm>
          <a:off x="2397783" y="3543200"/>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graphicFrame>
        <p:nvGraphicFramePr>
          <p:cNvPr id="14" name="Table 13">
            <a:extLst>
              <a:ext uri="{FF2B5EF4-FFF2-40B4-BE49-F238E27FC236}">
                <a16:creationId xmlns:a16="http://schemas.microsoft.com/office/drawing/2014/main" id="{A0B3F010-D4A7-47CF-4DAF-66EC2B6A9350}"/>
              </a:ext>
            </a:extLst>
          </p:cNvPr>
          <p:cNvGraphicFramePr>
            <a:graphicFrameLocks noGrp="1"/>
          </p:cNvGraphicFramePr>
          <p:nvPr>
            <p:extLst>
              <p:ext uri="{D42A27DB-BD31-4B8C-83A1-F6EECF244321}">
                <p14:modId xmlns:p14="http://schemas.microsoft.com/office/powerpoint/2010/main" val="614163084"/>
              </p:ext>
            </p:extLst>
          </p:nvPr>
        </p:nvGraphicFramePr>
        <p:xfrm>
          <a:off x="6749170" y="3543200"/>
          <a:ext cx="1892745" cy="1587810"/>
        </p:xfrm>
        <a:graphic>
          <a:graphicData uri="http://schemas.openxmlformats.org/drawingml/2006/table">
            <a:tbl>
              <a:tblPr firstRow="1" bandRow="1">
                <a:tableStyleId>{5C22544A-7EE6-4342-B048-85BDC9FD1C3A}</a:tableStyleId>
              </a:tblPr>
              <a:tblGrid>
                <a:gridCol w="630915">
                  <a:extLst>
                    <a:ext uri="{9D8B030D-6E8A-4147-A177-3AD203B41FA5}">
                      <a16:colId xmlns:a16="http://schemas.microsoft.com/office/drawing/2014/main" val="371355521"/>
                    </a:ext>
                  </a:extLst>
                </a:gridCol>
                <a:gridCol w="630915">
                  <a:extLst>
                    <a:ext uri="{9D8B030D-6E8A-4147-A177-3AD203B41FA5}">
                      <a16:colId xmlns:a16="http://schemas.microsoft.com/office/drawing/2014/main" val="1890143904"/>
                    </a:ext>
                  </a:extLst>
                </a:gridCol>
                <a:gridCol w="630915">
                  <a:extLst>
                    <a:ext uri="{9D8B030D-6E8A-4147-A177-3AD203B41FA5}">
                      <a16:colId xmlns:a16="http://schemas.microsoft.com/office/drawing/2014/main" val="3423238042"/>
                    </a:ext>
                  </a:extLst>
                </a:gridCol>
              </a:tblGrid>
              <a:tr h="529270">
                <a:tc>
                  <a:txBody>
                    <a:bodyPr/>
                    <a:lstStyle/>
                    <a:p>
                      <a:pPr marL="0" algn="ctr" defTabSz="914400" rtl="0" eaLnBrk="1" latinLnBrk="0" hangingPunct="1"/>
                      <a:r>
                        <a:rPr lang="en-CH" sz="24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sp>
        <p:nvSpPr>
          <p:cNvPr id="15" name="TextBox 14">
            <a:extLst>
              <a:ext uri="{FF2B5EF4-FFF2-40B4-BE49-F238E27FC236}">
                <a16:creationId xmlns:a16="http://schemas.microsoft.com/office/drawing/2014/main" id="{C0AC2FAF-FE4B-C385-F712-830824B8B20A}"/>
              </a:ext>
            </a:extLst>
          </p:cNvPr>
          <p:cNvSpPr txBox="1"/>
          <p:nvPr/>
        </p:nvSpPr>
        <p:spPr>
          <a:xfrm>
            <a:off x="6687429" y="3136826"/>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7" name="TextBox 6">
            <a:extLst>
              <a:ext uri="{FF2B5EF4-FFF2-40B4-BE49-F238E27FC236}">
                <a16:creationId xmlns:a16="http://schemas.microsoft.com/office/drawing/2014/main" id="{58606BCB-584F-C7C7-AFC1-04E62C9E1124}"/>
              </a:ext>
            </a:extLst>
          </p:cNvPr>
          <p:cNvSpPr txBox="1"/>
          <p:nvPr/>
        </p:nvSpPr>
        <p:spPr>
          <a:xfrm>
            <a:off x="2325775" y="313682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spTree>
    <p:extLst>
      <p:ext uri="{BB962C8B-B14F-4D97-AF65-F5344CB8AC3E}">
        <p14:creationId xmlns:p14="http://schemas.microsoft.com/office/powerpoint/2010/main" val="2540849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27</a:t>
            </a:fld>
            <a:endParaRPr lang="en-US"/>
          </a:p>
        </p:txBody>
      </p:sp>
      <p:graphicFrame>
        <p:nvGraphicFramePr>
          <p:cNvPr id="7" name="Table 6">
            <a:extLst>
              <a:ext uri="{FF2B5EF4-FFF2-40B4-BE49-F238E27FC236}">
                <a16:creationId xmlns:a16="http://schemas.microsoft.com/office/drawing/2014/main" id="{AC8DAAEE-3D72-DB97-6FCB-CF0028D4547A}"/>
              </a:ext>
            </a:extLst>
          </p:cNvPr>
          <p:cNvGraphicFramePr>
            <a:graphicFrameLocks noGrp="1"/>
          </p:cNvGraphicFramePr>
          <p:nvPr>
            <p:extLst>
              <p:ext uri="{D42A27DB-BD31-4B8C-83A1-F6EECF244321}">
                <p14:modId xmlns:p14="http://schemas.microsoft.com/office/powerpoint/2010/main" val="2191032713"/>
              </p:ext>
            </p:extLst>
          </p:nvPr>
        </p:nvGraphicFramePr>
        <p:xfrm>
          <a:off x="711754" y="2794577"/>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6" name="TextBox 15">
            <a:extLst>
              <a:ext uri="{FF2B5EF4-FFF2-40B4-BE49-F238E27FC236}">
                <a16:creationId xmlns:a16="http://schemas.microsoft.com/office/drawing/2014/main" id="{8F4FD552-0A7B-9DD1-193A-C7D6508817B4}"/>
              </a:ext>
            </a:extLst>
          </p:cNvPr>
          <p:cNvSpPr txBox="1"/>
          <p:nvPr/>
        </p:nvSpPr>
        <p:spPr>
          <a:xfrm>
            <a:off x="3512730" y="947470"/>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17" name="TextBox 16">
            <a:extLst>
              <a:ext uri="{FF2B5EF4-FFF2-40B4-BE49-F238E27FC236}">
                <a16:creationId xmlns:a16="http://schemas.microsoft.com/office/drawing/2014/main" id="{80DF6B14-41B0-B106-35F4-510A1327395D}"/>
              </a:ext>
            </a:extLst>
          </p:cNvPr>
          <p:cNvSpPr txBox="1"/>
          <p:nvPr/>
        </p:nvSpPr>
        <p:spPr>
          <a:xfrm>
            <a:off x="560402" y="947470"/>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extLst>
              <p:ext uri="{D42A27DB-BD31-4B8C-83A1-F6EECF244321}">
                <p14:modId xmlns:p14="http://schemas.microsoft.com/office/powerpoint/2010/main" val="2604311225"/>
              </p:ext>
            </p:extLst>
          </p:nvPr>
        </p:nvGraphicFramePr>
        <p:xfrm>
          <a:off x="3656746" y="2793878"/>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19" name="Table 18">
            <a:extLst>
              <a:ext uri="{FF2B5EF4-FFF2-40B4-BE49-F238E27FC236}">
                <a16:creationId xmlns:a16="http://schemas.microsoft.com/office/drawing/2014/main" id="{7F419449-6855-A177-1524-AC4B2CBC447A}"/>
              </a:ext>
            </a:extLst>
          </p:cNvPr>
          <p:cNvGraphicFramePr>
            <a:graphicFrameLocks noGrp="1"/>
          </p:cNvGraphicFramePr>
          <p:nvPr>
            <p:extLst>
              <p:ext uri="{D42A27DB-BD31-4B8C-83A1-F6EECF244321}">
                <p14:modId xmlns:p14="http://schemas.microsoft.com/office/powerpoint/2010/main" val="698875036"/>
              </p:ext>
            </p:extLst>
          </p:nvPr>
        </p:nvGraphicFramePr>
        <p:xfrm>
          <a:off x="711754" y="555908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(48, 16)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extLst>
              <p:ext uri="{D42A27DB-BD31-4B8C-83A1-F6EECF244321}">
                <p14:modId xmlns:p14="http://schemas.microsoft.com/office/powerpoint/2010/main" val="3561429084"/>
              </p:ext>
            </p:extLst>
          </p:nvPr>
        </p:nvGraphicFramePr>
        <p:xfrm>
          <a:off x="3656746" y="555908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2" name="Table 21">
            <a:extLst>
              <a:ext uri="{FF2B5EF4-FFF2-40B4-BE49-F238E27FC236}">
                <a16:creationId xmlns:a16="http://schemas.microsoft.com/office/drawing/2014/main" id="{19DE7A3B-C859-BBBE-52A0-4252A19B1A9C}"/>
              </a:ext>
            </a:extLst>
          </p:cNvPr>
          <p:cNvGraphicFramePr>
            <a:graphicFrameLocks noGrp="1"/>
          </p:cNvGraphicFramePr>
          <p:nvPr>
            <p:extLst>
              <p:ext uri="{D42A27DB-BD31-4B8C-83A1-F6EECF244321}">
                <p14:modId xmlns:p14="http://schemas.microsoft.com/office/powerpoint/2010/main" val="2779597433"/>
              </p:ext>
            </p:extLst>
          </p:nvPr>
        </p:nvGraphicFramePr>
        <p:xfrm>
          <a:off x="711754" y="4176829"/>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extLst>
              <p:ext uri="{D42A27DB-BD31-4B8C-83A1-F6EECF244321}">
                <p14:modId xmlns:p14="http://schemas.microsoft.com/office/powerpoint/2010/main" val="2222108553"/>
              </p:ext>
            </p:extLst>
          </p:nvPr>
        </p:nvGraphicFramePr>
        <p:xfrm>
          <a:off x="3656746" y="4173839"/>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4" name="Table 13">
            <a:extLst>
              <a:ext uri="{FF2B5EF4-FFF2-40B4-BE49-F238E27FC236}">
                <a16:creationId xmlns:a16="http://schemas.microsoft.com/office/drawing/2014/main" id="{B67A8977-3393-544F-C195-A44EEBC79DE7}"/>
              </a:ext>
            </a:extLst>
          </p:cNvPr>
          <p:cNvGraphicFramePr>
            <a:graphicFrameLocks noGrp="1"/>
          </p:cNvGraphicFramePr>
          <p:nvPr>
            <p:extLst>
              <p:ext uri="{D42A27DB-BD31-4B8C-83A1-F6EECF244321}">
                <p14:modId xmlns:p14="http://schemas.microsoft.com/office/powerpoint/2010/main" val="2604379619"/>
              </p:ext>
            </p:extLst>
          </p:nvPr>
        </p:nvGraphicFramePr>
        <p:xfrm>
          <a:off x="731495" y="1412325"/>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extLst>
              <p:ext uri="{D42A27DB-BD31-4B8C-83A1-F6EECF244321}">
                <p14:modId xmlns:p14="http://schemas.microsoft.com/office/powerpoint/2010/main" val="3015385989"/>
              </p:ext>
            </p:extLst>
          </p:nvPr>
        </p:nvGraphicFramePr>
        <p:xfrm>
          <a:off x="3656745"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sp>
        <p:nvSpPr>
          <p:cNvPr id="24" name="TextBox 23">
            <a:extLst>
              <a:ext uri="{FF2B5EF4-FFF2-40B4-BE49-F238E27FC236}">
                <a16:creationId xmlns:a16="http://schemas.microsoft.com/office/drawing/2014/main" id="{F2208FC3-2EC8-20EF-85E2-1387E9634B81}"/>
              </a:ext>
            </a:extLst>
          </p:cNvPr>
          <p:cNvSpPr txBox="1"/>
          <p:nvPr/>
        </p:nvSpPr>
        <p:spPr>
          <a:xfrm>
            <a:off x="8472264" y="2828836"/>
            <a:ext cx="2426166" cy="1200329"/>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extLst>
              <p:ext uri="{D42A27DB-BD31-4B8C-83A1-F6EECF244321}">
                <p14:modId xmlns:p14="http://schemas.microsoft.com/office/powerpoint/2010/main" val="1961103750"/>
              </p:ext>
            </p:extLst>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Tree>
    <p:extLst>
      <p:ext uri="{BB962C8B-B14F-4D97-AF65-F5344CB8AC3E}">
        <p14:creationId xmlns:p14="http://schemas.microsoft.com/office/powerpoint/2010/main" val="3425766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28</a:t>
            </a:fld>
            <a:endParaRPr lang="en-US"/>
          </a:p>
        </p:txBody>
      </p:sp>
      <p:graphicFrame>
        <p:nvGraphicFramePr>
          <p:cNvPr id="7" name="Table 6">
            <a:extLst>
              <a:ext uri="{FF2B5EF4-FFF2-40B4-BE49-F238E27FC236}">
                <a16:creationId xmlns:a16="http://schemas.microsoft.com/office/drawing/2014/main" id="{AC8DAAEE-3D72-DB97-6FCB-CF0028D4547A}"/>
              </a:ext>
            </a:extLst>
          </p:cNvPr>
          <p:cNvGraphicFramePr>
            <a:graphicFrameLocks noGrp="1"/>
          </p:cNvGraphicFramePr>
          <p:nvPr/>
        </p:nvGraphicFramePr>
        <p:xfrm>
          <a:off x="711754" y="2794577"/>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6" name="TextBox 15">
            <a:extLst>
              <a:ext uri="{FF2B5EF4-FFF2-40B4-BE49-F238E27FC236}">
                <a16:creationId xmlns:a16="http://schemas.microsoft.com/office/drawing/2014/main" id="{8F4FD552-0A7B-9DD1-193A-C7D6508817B4}"/>
              </a:ext>
            </a:extLst>
          </p:cNvPr>
          <p:cNvSpPr txBox="1"/>
          <p:nvPr/>
        </p:nvSpPr>
        <p:spPr>
          <a:xfrm>
            <a:off x="3512730" y="947470"/>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17" name="TextBox 16">
            <a:extLst>
              <a:ext uri="{FF2B5EF4-FFF2-40B4-BE49-F238E27FC236}">
                <a16:creationId xmlns:a16="http://schemas.microsoft.com/office/drawing/2014/main" id="{80DF6B14-41B0-B106-35F4-510A1327395D}"/>
              </a:ext>
            </a:extLst>
          </p:cNvPr>
          <p:cNvSpPr txBox="1"/>
          <p:nvPr/>
        </p:nvSpPr>
        <p:spPr>
          <a:xfrm>
            <a:off x="560402" y="947470"/>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nvGraphicFramePr>
        <p:xfrm>
          <a:off x="3656746" y="2793878"/>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19" name="Table 18">
            <a:extLst>
              <a:ext uri="{FF2B5EF4-FFF2-40B4-BE49-F238E27FC236}">
                <a16:creationId xmlns:a16="http://schemas.microsoft.com/office/drawing/2014/main" id="{7F419449-6855-A177-1524-AC4B2CBC447A}"/>
              </a:ext>
            </a:extLst>
          </p:cNvPr>
          <p:cNvGraphicFramePr>
            <a:graphicFrameLocks noGrp="1"/>
          </p:cNvGraphicFramePr>
          <p:nvPr/>
        </p:nvGraphicFramePr>
        <p:xfrm>
          <a:off x="711754" y="555908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(48, 16)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nvGraphicFramePr>
        <p:xfrm>
          <a:off x="3656746" y="555908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2" name="Table 21">
            <a:extLst>
              <a:ext uri="{FF2B5EF4-FFF2-40B4-BE49-F238E27FC236}">
                <a16:creationId xmlns:a16="http://schemas.microsoft.com/office/drawing/2014/main" id="{19DE7A3B-C859-BBBE-52A0-4252A19B1A9C}"/>
              </a:ext>
            </a:extLst>
          </p:cNvPr>
          <p:cNvGraphicFramePr>
            <a:graphicFrameLocks noGrp="1"/>
          </p:cNvGraphicFramePr>
          <p:nvPr/>
        </p:nvGraphicFramePr>
        <p:xfrm>
          <a:off x="711754" y="4176829"/>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nvGraphicFramePr>
        <p:xfrm>
          <a:off x="3656746" y="4173839"/>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4" name="Table 13">
            <a:extLst>
              <a:ext uri="{FF2B5EF4-FFF2-40B4-BE49-F238E27FC236}">
                <a16:creationId xmlns:a16="http://schemas.microsoft.com/office/drawing/2014/main" id="{B67A8977-3393-544F-C195-A44EEBC79DE7}"/>
              </a:ext>
            </a:extLst>
          </p:cNvPr>
          <p:cNvGraphicFramePr>
            <a:graphicFrameLocks noGrp="1"/>
          </p:cNvGraphicFramePr>
          <p:nvPr/>
        </p:nvGraphicFramePr>
        <p:xfrm>
          <a:off x="731495" y="1412325"/>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3656745"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2" name="TextBox 1">
            <a:extLst>
              <a:ext uri="{FF2B5EF4-FFF2-40B4-BE49-F238E27FC236}">
                <a16:creationId xmlns:a16="http://schemas.microsoft.com/office/drawing/2014/main" id="{801F4A8B-E820-FC72-CB0A-04806BA12870}"/>
              </a:ext>
            </a:extLst>
          </p:cNvPr>
          <p:cNvSpPr txBox="1"/>
          <p:nvPr/>
        </p:nvSpPr>
        <p:spPr>
          <a:xfrm>
            <a:off x="5807968" y="178485"/>
            <a:ext cx="4896544" cy="646331"/>
          </a:xfrm>
          <a:prstGeom prst="rect">
            <a:avLst/>
          </a:prstGeom>
          <a:solidFill>
            <a:schemeClr val="accent6">
              <a:lumMod val="20000"/>
              <a:lumOff val="80000"/>
            </a:schemeClr>
          </a:solidFill>
        </p:spPr>
        <p:txBody>
          <a:bodyPr wrap="square" rtlCol="0">
            <a:spAutoFit/>
          </a:bodyPr>
          <a:lstStyle/>
          <a:p>
            <a:r>
              <a:rPr lang="en-CH" dirty="0"/>
              <a:t>Whic</a:t>
            </a:r>
            <a:r>
              <a:rPr lang="en-US" dirty="0"/>
              <a:t>h</a:t>
            </a:r>
            <a:r>
              <a:rPr lang="en-CH" dirty="0"/>
              <a:t> is why some NumPy operations are super efficient, O(1): they only modify the metadata</a:t>
            </a:r>
          </a:p>
        </p:txBody>
      </p:sp>
      <p:sp>
        <p:nvSpPr>
          <p:cNvPr id="3" name="TextBox 2">
            <a:extLst>
              <a:ext uri="{FF2B5EF4-FFF2-40B4-BE49-F238E27FC236}">
                <a16:creationId xmlns:a16="http://schemas.microsoft.com/office/drawing/2014/main" id="{B819EA38-61F4-DE39-6743-E7E35518A587}"/>
              </a:ext>
            </a:extLst>
          </p:cNvPr>
          <p:cNvSpPr txBox="1"/>
          <p:nvPr/>
        </p:nvSpPr>
        <p:spPr>
          <a:xfrm>
            <a:off x="8534250" y="2790106"/>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8409274" y="947470"/>
            <a:ext cx="1944217" cy="369332"/>
          </a:xfrm>
          <a:prstGeom prst="rect">
            <a:avLst/>
          </a:prstGeom>
          <a:noFill/>
        </p:spPr>
        <p:txBody>
          <a:bodyPr wrap="square" rtlCol="0">
            <a:spAutoFit/>
          </a:bodyPr>
          <a:lstStyle/>
          <a:p>
            <a:r>
              <a:rPr lang="en-CH" b="1" dirty="0"/>
              <a:t>NumPy 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8534250" y="4174593"/>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8534250" y="558924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8534250" y="1412325"/>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Tree>
    <p:extLst>
      <p:ext uri="{BB962C8B-B14F-4D97-AF65-F5344CB8AC3E}">
        <p14:creationId xmlns:p14="http://schemas.microsoft.com/office/powerpoint/2010/main" val="3568520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4AE307-6596-268A-2A31-A47577C08BB0}"/>
              </a:ext>
            </a:extLst>
          </p:cNvPr>
          <p:cNvSpPr>
            <a:spLocks noGrp="1"/>
          </p:cNvSpPr>
          <p:nvPr>
            <p:ph type="title"/>
          </p:nvPr>
        </p:nvSpPr>
        <p:spPr/>
        <p:txBody>
          <a:bodyPr>
            <a:normAutofit fontScale="90000"/>
          </a:bodyPr>
          <a:lstStyle/>
          <a:p>
            <a:r>
              <a:rPr lang="en-CH" dirty="0"/>
              <a:t>Operations that only change the metadata return a </a:t>
            </a:r>
            <a:r>
              <a:rPr lang="en-CH" b="1" dirty="0"/>
              <a:t>view</a:t>
            </a:r>
            <a:r>
              <a:rPr lang="en-CH" dirty="0"/>
              <a:t>, otherwise the data needs to be copied and they return a </a:t>
            </a:r>
            <a:r>
              <a:rPr lang="en-CH" b="1" dirty="0"/>
              <a:t>copy</a:t>
            </a:r>
          </a:p>
        </p:txBody>
      </p:sp>
      <p:sp>
        <p:nvSpPr>
          <p:cNvPr id="6" name="Content Placeholder 5">
            <a:extLst>
              <a:ext uri="{FF2B5EF4-FFF2-40B4-BE49-F238E27FC236}">
                <a16:creationId xmlns:a16="http://schemas.microsoft.com/office/drawing/2014/main" id="{11CA2F60-7666-88D8-76E0-BC5928FF0B84}"/>
              </a:ext>
            </a:extLst>
          </p:cNvPr>
          <p:cNvSpPr>
            <a:spLocks noGrp="1"/>
          </p:cNvSpPr>
          <p:nvPr>
            <p:ph idx="1"/>
          </p:nvPr>
        </p:nvSpPr>
        <p:spPr/>
        <p:txBody>
          <a:bodyPr/>
          <a:lstStyle/>
          <a:p>
            <a:endParaRPr lang="en-CH"/>
          </a:p>
        </p:txBody>
      </p:sp>
      <p:sp>
        <p:nvSpPr>
          <p:cNvPr id="2" name="Date Placeholder 1">
            <a:extLst>
              <a:ext uri="{FF2B5EF4-FFF2-40B4-BE49-F238E27FC236}">
                <a16:creationId xmlns:a16="http://schemas.microsoft.com/office/drawing/2014/main" id="{394E011F-2444-C1BE-24A4-71B89423D3FA}"/>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71C13AD6-F54C-BE79-044A-532077752EC8}"/>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F8038DCC-BE83-D899-4534-FB96CB6309F9}"/>
              </a:ext>
            </a:extLst>
          </p:cNvPr>
          <p:cNvSpPr>
            <a:spLocks noGrp="1"/>
          </p:cNvSpPr>
          <p:nvPr>
            <p:ph type="sldNum" sz="quarter" idx="12"/>
          </p:nvPr>
        </p:nvSpPr>
        <p:spPr/>
        <p:txBody>
          <a:bodyPr/>
          <a:lstStyle/>
          <a:p>
            <a:fld id="{EF79ADEA-B933-47CC-A4E9-04E6298B917C}" type="slidenum">
              <a:rPr lang="en-US" smtClean="0"/>
              <a:pPr/>
              <a:t>29</a:t>
            </a:fld>
            <a:endParaRPr lang="en-US"/>
          </a:p>
        </p:txBody>
      </p:sp>
    </p:spTree>
    <p:extLst>
      <p:ext uri="{BB962C8B-B14F-4D97-AF65-F5344CB8AC3E}">
        <p14:creationId xmlns:p14="http://schemas.microsoft.com/office/powerpoint/2010/main" val="3480658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lstStyle/>
          <a:p>
            <a:r>
              <a:rPr lang="en-CH" dirty="0"/>
              <a:t>What problems do you encounter with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3</a:t>
            </a:fld>
            <a:endParaRPr lang="en-US" dirty="0"/>
          </a:p>
        </p:txBody>
      </p:sp>
      <p:grpSp>
        <p:nvGrpSpPr>
          <p:cNvPr id="9" name="Group 8">
            <a:extLst>
              <a:ext uri="{FF2B5EF4-FFF2-40B4-BE49-F238E27FC236}">
                <a16:creationId xmlns:a16="http://schemas.microsoft.com/office/drawing/2014/main" id="{EC2AF69A-F6CA-6E0B-D9FA-641A384D97BF}"/>
              </a:ext>
            </a:extLst>
          </p:cNvPr>
          <p:cNvGrpSpPr/>
          <p:nvPr/>
        </p:nvGrpSpPr>
        <p:grpSpPr>
          <a:xfrm>
            <a:off x="4676394" y="1440014"/>
            <a:ext cx="2839213" cy="4303548"/>
            <a:chOff x="1701801" y="2008201"/>
            <a:chExt cx="2362200" cy="2572266"/>
          </a:xfrm>
        </p:grpSpPr>
        <p:sp>
          <p:nvSpPr>
            <p:cNvPr id="10" name="Rectangle 9">
              <a:extLst>
                <a:ext uri="{FF2B5EF4-FFF2-40B4-BE49-F238E27FC236}">
                  <a16:creationId xmlns:a16="http://schemas.microsoft.com/office/drawing/2014/main" id="{5AB453F1-DA46-FEB4-7CEA-DF75D98B8402}"/>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11" name="Rectangle 10">
              <a:extLst>
                <a:ext uri="{FF2B5EF4-FFF2-40B4-BE49-F238E27FC236}">
                  <a16:creationId xmlns:a16="http://schemas.microsoft.com/office/drawing/2014/main" id="{EDA606C9-9334-F634-EA14-D788E865293C}"/>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2" name="Group 11">
            <a:extLst>
              <a:ext uri="{FF2B5EF4-FFF2-40B4-BE49-F238E27FC236}">
                <a16:creationId xmlns:a16="http://schemas.microsoft.com/office/drawing/2014/main" id="{08B8FCB8-0DED-2AD1-681A-872E2461567E}"/>
              </a:ext>
            </a:extLst>
          </p:cNvPr>
          <p:cNvGrpSpPr/>
          <p:nvPr/>
        </p:nvGrpSpPr>
        <p:grpSpPr>
          <a:xfrm>
            <a:off x="1078230" y="1440014"/>
            <a:ext cx="2839213" cy="4303548"/>
            <a:chOff x="2370668" y="2025135"/>
            <a:chExt cx="2362200" cy="2572266"/>
          </a:xfrm>
        </p:grpSpPr>
        <p:sp>
          <p:nvSpPr>
            <p:cNvPr id="13" name="Rectangle 12">
              <a:extLst>
                <a:ext uri="{FF2B5EF4-FFF2-40B4-BE49-F238E27FC236}">
                  <a16:creationId xmlns:a16="http://schemas.microsoft.com/office/drawing/2014/main" id="{BB0DADC1-C43A-2D9F-35A2-E86F8E1AAC09}"/>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14" name="Rectangle 13">
              <a:extLst>
                <a:ext uri="{FF2B5EF4-FFF2-40B4-BE49-F238E27FC236}">
                  <a16:creationId xmlns:a16="http://schemas.microsoft.com/office/drawing/2014/main" id="{A4BAAD8B-12D3-3F52-344B-26B484E206AC}"/>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15" name="Group 14">
            <a:extLst>
              <a:ext uri="{FF2B5EF4-FFF2-40B4-BE49-F238E27FC236}">
                <a16:creationId xmlns:a16="http://schemas.microsoft.com/office/drawing/2014/main" id="{E0610942-B8E8-1C2F-4563-17A4DBB5CCCB}"/>
              </a:ext>
            </a:extLst>
          </p:cNvPr>
          <p:cNvGrpSpPr/>
          <p:nvPr/>
        </p:nvGrpSpPr>
        <p:grpSpPr>
          <a:xfrm>
            <a:off x="8274558" y="1440014"/>
            <a:ext cx="2839213" cy="4303548"/>
            <a:chOff x="5283201" y="2074335"/>
            <a:chExt cx="2362200" cy="2523066"/>
          </a:xfrm>
        </p:grpSpPr>
        <p:sp>
          <p:nvSpPr>
            <p:cNvPr id="16" name="Rectangle 15">
              <a:extLst>
                <a:ext uri="{FF2B5EF4-FFF2-40B4-BE49-F238E27FC236}">
                  <a16:creationId xmlns:a16="http://schemas.microsoft.com/office/drawing/2014/main" id="{D5BAD3CE-5FE6-64CA-134F-1C669B6EC0DB}"/>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17" name="Rectangle 16">
              <a:extLst>
                <a:ext uri="{FF2B5EF4-FFF2-40B4-BE49-F238E27FC236}">
                  <a16:creationId xmlns:a16="http://schemas.microsoft.com/office/drawing/2014/main" id="{FE970BEA-D60E-6D04-6AE9-49B6ECE82E7E}"/>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21" name="TextBox 20">
            <a:extLst>
              <a:ext uri="{FF2B5EF4-FFF2-40B4-BE49-F238E27FC236}">
                <a16:creationId xmlns:a16="http://schemas.microsoft.com/office/drawing/2014/main" id="{0AF9F6BA-F2D2-2BD9-30ED-9FA31A7BEDC0}"/>
              </a:ext>
            </a:extLst>
          </p:cNvPr>
          <p:cNvSpPr txBox="1"/>
          <p:nvPr/>
        </p:nvSpPr>
        <p:spPr>
          <a:xfrm>
            <a:off x="9840416" y="5126626"/>
            <a:ext cx="1975048" cy="923330"/>
          </a:xfrm>
          <a:prstGeom prst="rect">
            <a:avLst/>
          </a:prstGeom>
          <a:solidFill>
            <a:srgbClr val="FFFF00"/>
          </a:solidFill>
        </p:spPr>
        <p:txBody>
          <a:bodyPr wrap="square" rtlCol="0">
            <a:spAutoFit/>
          </a:bodyPr>
          <a:lstStyle/>
          <a:p>
            <a:r>
              <a:rPr lang="en-CH" dirty="0"/>
              <a:t>These are criteria for selecting a data structure</a:t>
            </a:r>
          </a:p>
        </p:txBody>
      </p:sp>
      <p:sp>
        <p:nvSpPr>
          <p:cNvPr id="7" name="TextBox 6">
            <a:extLst>
              <a:ext uri="{FF2B5EF4-FFF2-40B4-BE49-F238E27FC236}">
                <a16:creationId xmlns:a16="http://schemas.microsoft.com/office/drawing/2014/main" id="{C6230424-2B71-979D-7CDE-C2DD613294FA}"/>
              </a:ext>
            </a:extLst>
          </p:cNvPr>
          <p:cNvSpPr txBox="1"/>
          <p:nvPr/>
        </p:nvSpPr>
        <p:spPr>
          <a:xfrm>
            <a:off x="319279" y="912417"/>
            <a:ext cx="1975048" cy="923330"/>
          </a:xfrm>
          <a:prstGeom prst="rect">
            <a:avLst/>
          </a:prstGeom>
          <a:solidFill>
            <a:srgbClr val="FFFF00"/>
          </a:solidFill>
        </p:spPr>
        <p:txBody>
          <a:bodyPr wrap="square" rtlCol="0">
            <a:spAutoFit/>
          </a:bodyPr>
          <a:lstStyle/>
          <a:p>
            <a:r>
              <a:rPr lang="en-CH" dirty="0"/>
              <a:t>This is an open question to the class</a:t>
            </a:r>
          </a:p>
        </p:txBody>
      </p:sp>
    </p:spTree>
    <p:extLst>
      <p:ext uri="{BB962C8B-B14F-4D97-AF65-F5344CB8AC3E}">
        <p14:creationId xmlns:p14="http://schemas.microsoft.com/office/powerpoint/2010/main" val="3227291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AC9A-798C-F966-D4D8-FB586EE02435}"/>
              </a:ext>
            </a:extLst>
          </p:cNvPr>
          <p:cNvSpPr>
            <a:spLocks noGrp="1"/>
          </p:cNvSpPr>
          <p:nvPr>
            <p:ph type="title"/>
          </p:nvPr>
        </p:nvSpPr>
        <p:spPr/>
        <p:txBody>
          <a:bodyPr>
            <a:normAutofit fontScale="90000"/>
          </a:bodyPr>
          <a:lstStyle/>
          <a:p>
            <a:r>
              <a:rPr lang="en-CH" dirty="0"/>
              <a:t>Hands-on: view or copy? How is the metadata changed?</a:t>
            </a:r>
          </a:p>
        </p:txBody>
      </p:sp>
      <p:sp>
        <p:nvSpPr>
          <p:cNvPr id="3" name="Content Placeholder 2">
            <a:extLst>
              <a:ext uri="{FF2B5EF4-FFF2-40B4-BE49-F238E27FC236}">
                <a16:creationId xmlns:a16="http://schemas.microsoft.com/office/drawing/2014/main" id="{C0AD3C46-3060-ADCF-CA55-C125C27847E9}"/>
              </a:ext>
            </a:extLst>
          </p:cNvPr>
          <p:cNvSpPr>
            <a:spLocks noGrp="1"/>
          </p:cNvSpPr>
          <p:nvPr>
            <p:ph idx="1"/>
          </p:nvPr>
        </p:nvSpPr>
        <p:spPr/>
        <p:txBody>
          <a:bodyPr/>
          <a:lstStyle/>
          <a:p>
            <a:endParaRPr lang="en-CH"/>
          </a:p>
        </p:txBody>
      </p:sp>
      <p:sp>
        <p:nvSpPr>
          <p:cNvPr id="4" name="Date Placeholder 3">
            <a:extLst>
              <a:ext uri="{FF2B5EF4-FFF2-40B4-BE49-F238E27FC236}">
                <a16:creationId xmlns:a16="http://schemas.microsoft.com/office/drawing/2014/main" id="{7D18F8D0-F2B7-A981-88E5-560B183928B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320588E-18C5-5CE3-2136-3F9CE41622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B34F1AB-84C9-7A9A-FD61-69F7F70F9AF7}"/>
              </a:ext>
            </a:extLst>
          </p:cNvPr>
          <p:cNvSpPr>
            <a:spLocks noGrp="1"/>
          </p:cNvSpPr>
          <p:nvPr>
            <p:ph type="sldNum" sz="quarter" idx="12"/>
          </p:nvPr>
        </p:nvSpPr>
        <p:spPr/>
        <p:txBody>
          <a:bodyPr/>
          <a:lstStyle/>
          <a:p>
            <a:fld id="{EF79ADEA-B933-47CC-A4E9-04E6298B917C}" type="slidenum">
              <a:rPr lang="en-US" smtClean="0"/>
              <a:pPr/>
              <a:t>30</a:t>
            </a:fld>
            <a:endParaRPr lang="en-US"/>
          </a:p>
        </p:txBody>
      </p:sp>
    </p:spTree>
    <p:extLst>
      <p:ext uri="{BB962C8B-B14F-4D97-AF65-F5344CB8AC3E}">
        <p14:creationId xmlns:p14="http://schemas.microsoft.com/office/powerpoint/2010/main" val="3001856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fontScale="90000"/>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31</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9864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fontScale="90000"/>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32</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extLst>
              <p:ext uri="{D42A27DB-BD31-4B8C-83A1-F6EECF244321}">
                <p14:modId xmlns:p14="http://schemas.microsoft.com/office/powerpoint/2010/main" val="2642131670"/>
              </p:ext>
            </p:extLst>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9" name="TextBox 8">
            <a:extLst>
              <a:ext uri="{FF2B5EF4-FFF2-40B4-BE49-F238E27FC236}">
                <a16:creationId xmlns:a16="http://schemas.microsoft.com/office/drawing/2014/main" id="{7371B7D1-A221-0B2A-E14C-D8F12C149CFF}"/>
              </a:ext>
            </a:extLst>
          </p:cNvPr>
          <p:cNvSpPr txBox="1"/>
          <p:nvPr/>
        </p:nvSpPr>
        <p:spPr>
          <a:xfrm>
            <a:off x="6879070" y="2707475"/>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extLst>
              <p:ext uri="{D42A27DB-BD31-4B8C-83A1-F6EECF244321}">
                <p14:modId xmlns:p14="http://schemas.microsoft.com/office/powerpoint/2010/main" val="2884300919"/>
              </p:ext>
            </p:extLst>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2" name="Table 11">
            <a:extLst>
              <a:ext uri="{FF2B5EF4-FFF2-40B4-BE49-F238E27FC236}">
                <a16:creationId xmlns:a16="http://schemas.microsoft.com/office/drawing/2014/main" id="{5C92FBA3-7A74-D79E-0BDC-7F5F938E074D}"/>
              </a:ext>
            </a:extLst>
          </p:cNvPr>
          <p:cNvGraphicFramePr>
            <a:graphicFrameLocks noGrp="1"/>
          </p:cNvGraphicFramePr>
          <p:nvPr>
            <p:extLst>
              <p:ext uri="{D42A27DB-BD31-4B8C-83A1-F6EECF244321}">
                <p14:modId xmlns:p14="http://schemas.microsoft.com/office/powerpoint/2010/main" val="550005785"/>
              </p:ext>
            </p:extLst>
          </p:nvPr>
        </p:nvGraphicFramePr>
        <p:xfrm>
          <a:off x="7032104" y="3105596"/>
          <a:ext cx="3960441" cy="146224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73066856"/>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63045982"/>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84307954"/>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E2204848-80F2-B48D-89AB-842A91188B62}"/>
              </a:ext>
            </a:extLst>
          </p:cNvPr>
          <p:cNvSpPr txBox="1"/>
          <p:nvPr/>
        </p:nvSpPr>
        <p:spPr>
          <a:xfrm>
            <a:off x="7356140" y="1539761"/>
            <a:ext cx="3312368" cy="923330"/>
          </a:xfrm>
          <a:prstGeom prst="rect">
            <a:avLst/>
          </a:prstGeom>
          <a:solidFill>
            <a:schemeClr val="accent6">
              <a:lumMod val="20000"/>
              <a:lumOff val="80000"/>
            </a:schemeClr>
          </a:solidFill>
        </p:spPr>
        <p:txBody>
          <a:bodyPr wrap="square" rtlCol="0">
            <a:spAutoFit/>
          </a:bodyPr>
          <a:lstStyle/>
          <a:p>
            <a:r>
              <a:rPr lang="en-CH" dirty="0"/>
              <a:t>As a result, we obtain a view with duplicated rows, without using extra memory!</a:t>
            </a:r>
          </a:p>
        </p:txBody>
      </p: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11745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BD02-7C20-12F9-0AFB-53BAE945B1D2}"/>
              </a:ext>
            </a:extLst>
          </p:cNvPr>
          <p:cNvSpPr>
            <a:spLocks noGrp="1"/>
          </p:cNvSpPr>
          <p:nvPr>
            <p:ph type="title"/>
          </p:nvPr>
        </p:nvSpPr>
        <p:spPr/>
        <p:txBody>
          <a:bodyPr>
            <a:noAutofit/>
          </a:bodyPr>
          <a:lstStyle/>
          <a:p>
            <a:r>
              <a:rPr lang="en-CH" sz="3200" dirty="0"/>
              <a:t>NumPy uses broadcasting to perform operation on arrays of different shape without having to allocate extra memory</a:t>
            </a:r>
          </a:p>
        </p:txBody>
      </p:sp>
      <p:sp>
        <p:nvSpPr>
          <p:cNvPr id="6" name="Content Placeholder 5">
            <a:extLst>
              <a:ext uri="{FF2B5EF4-FFF2-40B4-BE49-F238E27FC236}">
                <a16:creationId xmlns:a16="http://schemas.microsoft.com/office/drawing/2014/main" id="{A46BA3BD-E654-1C97-EC31-87069FEFE439}"/>
              </a:ext>
            </a:extLst>
          </p:cNvPr>
          <p:cNvSpPr>
            <a:spLocks noGrp="1"/>
          </p:cNvSpPr>
          <p:nvPr>
            <p:ph idx="1"/>
          </p:nvPr>
        </p:nvSpPr>
        <p:spPr/>
        <p:txBody>
          <a:bodyPr/>
          <a:lstStyle/>
          <a:p>
            <a:r>
              <a:rPr lang="en-CH" dirty="0"/>
              <a:t>HERE a couple of examples (get them from previous classes)</a:t>
            </a:r>
          </a:p>
          <a:p>
            <a:r>
              <a:rPr lang="en-CH" dirty="0"/>
              <a:t>A + x</a:t>
            </a:r>
          </a:p>
          <a:p>
            <a:r>
              <a:rPr lang="en-CH" dirty="0"/>
              <a:t>X * X^T</a:t>
            </a:r>
          </a:p>
        </p:txBody>
      </p:sp>
      <p:sp>
        <p:nvSpPr>
          <p:cNvPr id="3" name="Date Placeholder 2">
            <a:extLst>
              <a:ext uri="{FF2B5EF4-FFF2-40B4-BE49-F238E27FC236}">
                <a16:creationId xmlns:a16="http://schemas.microsoft.com/office/drawing/2014/main" id="{15852CC2-0941-E9CE-504A-0F4B7CECC49C}"/>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D7A8CB-4D9B-9928-9179-8C537E852713}"/>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285ABB5A-C0CE-BC34-F20C-75138EEC2D86}"/>
              </a:ext>
            </a:extLst>
          </p:cNvPr>
          <p:cNvSpPr>
            <a:spLocks noGrp="1"/>
          </p:cNvSpPr>
          <p:nvPr>
            <p:ph type="sldNum" sz="quarter" idx="12"/>
          </p:nvPr>
        </p:nvSpPr>
        <p:spPr/>
        <p:txBody>
          <a:bodyPr/>
          <a:lstStyle/>
          <a:p>
            <a:fld id="{EF79ADEA-B933-47CC-A4E9-04E6298B917C}" type="slidenum">
              <a:rPr lang="en-US" smtClean="0"/>
              <a:pPr/>
              <a:t>33</a:t>
            </a:fld>
            <a:endParaRPr lang="en-US"/>
          </a:p>
        </p:txBody>
      </p:sp>
    </p:spTree>
    <p:extLst>
      <p:ext uri="{BB962C8B-B14F-4D97-AF65-F5344CB8AC3E}">
        <p14:creationId xmlns:p14="http://schemas.microsoft.com/office/powerpoint/2010/main" val="721929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NumPy’s speed efficiency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34</a:t>
            </a:fld>
            <a:endParaRPr lang="en-US"/>
          </a:p>
        </p:txBody>
      </p:sp>
    </p:spTree>
    <p:extLst>
      <p:ext uri="{BB962C8B-B14F-4D97-AF65-F5344CB8AC3E}">
        <p14:creationId xmlns:p14="http://schemas.microsoft.com/office/powerpoint/2010/main" val="1042263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6FFE4-F754-E607-E5FD-5C894BB77546}"/>
              </a:ext>
            </a:extLst>
          </p:cNvPr>
          <p:cNvSpPr>
            <a:spLocks noGrp="1"/>
          </p:cNvSpPr>
          <p:nvPr>
            <p:ph type="title"/>
          </p:nvPr>
        </p:nvSpPr>
        <p:spPr/>
        <p:txBody>
          <a:bodyPr/>
          <a:lstStyle/>
          <a:p>
            <a:r>
              <a:rPr lang="en-CH" dirty="0"/>
              <a:t>For loops in C</a:t>
            </a:r>
          </a:p>
        </p:txBody>
      </p:sp>
      <p:sp>
        <p:nvSpPr>
          <p:cNvPr id="6" name="Content Placeholder 5">
            <a:extLst>
              <a:ext uri="{FF2B5EF4-FFF2-40B4-BE49-F238E27FC236}">
                <a16:creationId xmlns:a16="http://schemas.microsoft.com/office/drawing/2014/main" id="{8B36572F-4C1F-3868-EF42-DFBB27BD0163}"/>
              </a:ext>
            </a:extLst>
          </p:cNvPr>
          <p:cNvSpPr>
            <a:spLocks noGrp="1"/>
          </p:cNvSpPr>
          <p:nvPr>
            <p:ph idx="1"/>
          </p:nvPr>
        </p:nvSpPr>
        <p:spPr/>
        <p:txBody>
          <a:bodyPr/>
          <a:lstStyle/>
          <a:p>
            <a:r>
              <a:rPr lang="en-CH" dirty="0"/>
              <a:t>Show how a numpy operation can be executed very fast in C</a:t>
            </a:r>
          </a:p>
          <a:p>
            <a:pPr lvl="1"/>
            <a:r>
              <a:rPr lang="en-CH" dirty="0"/>
              <a:t>Related to memory: the data is of a C numerical type, and the layout is regular in memory. A C loop can jump from one memory location to the next by moving by “strides” bytes and accumulating the result</a:t>
            </a:r>
          </a:p>
          <a:p>
            <a:r>
              <a:rPr lang="en-CH" dirty="0"/>
              <a:t>To get that performance, one needs to vectorize! it’s important to avoid for-loops at all costs</a:t>
            </a:r>
          </a:p>
          <a:p>
            <a:pPr marL="0" indent="0">
              <a:buNone/>
            </a:pPr>
            <a:endParaRPr lang="en-CH" dirty="0"/>
          </a:p>
          <a:p>
            <a:r>
              <a:rPr lang="en-CH" dirty="0"/>
              <a:t>Question: How is efficiency of Python vs C in the Big-O sense?</a:t>
            </a:r>
          </a:p>
        </p:txBody>
      </p:sp>
      <p:sp>
        <p:nvSpPr>
          <p:cNvPr id="3" name="Date Placeholder 2">
            <a:extLst>
              <a:ext uri="{FF2B5EF4-FFF2-40B4-BE49-F238E27FC236}">
                <a16:creationId xmlns:a16="http://schemas.microsoft.com/office/drawing/2014/main" id="{72DECA80-691B-3CB3-BD9F-3EFF2E44B6FE}"/>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042A8D89-9A90-C092-4335-C3B5C9983BF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9CAD5716-873A-C02F-4631-3E728546A847}"/>
              </a:ext>
            </a:extLst>
          </p:cNvPr>
          <p:cNvSpPr>
            <a:spLocks noGrp="1"/>
          </p:cNvSpPr>
          <p:nvPr>
            <p:ph type="sldNum" sz="quarter" idx="12"/>
          </p:nvPr>
        </p:nvSpPr>
        <p:spPr/>
        <p:txBody>
          <a:bodyPr/>
          <a:lstStyle/>
          <a:p>
            <a:fld id="{EF79ADEA-B933-47CC-A4E9-04E6298B917C}" type="slidenum">
              <a:rPr lang="en-US" smtClean="0"/>
              <a:pPr/>
              <a:t>35</a:t>
            </a:fld>
            <a:endParaRPr lang="en-US"/>
          </a:p>
        </p:txBody>
      </p:sp>
    </p:spTree>
    <p:extLst>
      <p:ext uri="{BB962C8B-B14F-4D97-AF65-F5344CB8AC3E}">
        <p14:creationId xmlns:p14="http://schemas.microsoft.com/office/powerpoint/2010/main" val="3423727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884D-A7FF-C403-B389-C859FDBA2B14}"/>
              </a:ext>
            </a:extLst>
          </p:cNvPr>
          <p:cNvSpPr>
            <a:spLocks noGrp="1"/>
          </p:cNvSpPr>
          <p:nvPr>
            <p:ph type="title"/>
          </p:nvPr>
        </p:nvSpPr>
        <p:spPr/>
        <p:txBody>
          <a:bodyPr>
            <a:normAutofit fontScale="90000"/>
          </a:bodyPr>
          <a:lstStyle/>
          <a:p>
            <a:r>
              <a:rPr lang="en-CH" dirty="0"/>
              <a:t>Here list useful NumPy functions that help vectorize for-loop code</a:t>
            </a:r>
          </a:p>
        </p:txBody>
      </p:sp>
      <p:sp>
        <p:nvSpPr>
          <p:cNvPr id="3" name="Content Placeholder 2">
            <a:extLst>
              <a:ext uri="{FF2B5EF4-FFF2-40B4-BE49-F238E27FC236}">
                <a16:creationId xmlns:a16="http://schemas.microsoft.com/office/drawing/2014/main" id="{0838B313-07FA-35B3-99B9-3265A843DEA2}"/>
              </a:ext>
            </a:extLst>
          </p:cNvPr>
          <p:cNvSpPr>
            <a:spLocks noGrp="1"/>
          </p:cNvSpPr>
          <p:nvPr>
            <p:ph idx="1"/>
          </p:nvPr>
        </p:nvSpPr>
        <p:spPr/>
        <p:txBody>
          <a:bodyPr/>
          <a:lstStyle/>
          <a:p>
            <a:r>
              <a:rPr lang="en-CH" dirty="0"/>
              <a:t>Make a reference slide with useful things to vectorize for-loops</a:t>
            </a:r>
          </a:p>
          <a:p>
            <a:pPr lvl="1"/>
            <a:r>
              <a:rPr lang="en-CH" dirty="0"/>
              <a:t>broadcasting</a:t>
            </a:r>
          </a:p>
          <a:p>
            <a:pPr lvl="1"/>
            <a:r>
              <a:rPr lang="en-CH" dirty="0"/>
              <a:t>mgrid</a:t>
            </a:r>
          </a:p>
          <a:p>
            <a:pPr lvl="1"/>
            <a:r>
              <a:rPr lang="en-CH" dirty="0"/>
              <a:t>…</a:t>
            </a:r>
          </a:p>
          <a:p>
            <a:r>
              <a:rPr lang="en-CH" dirty="0"/>
              <a:t>Find a couple of nice examples</a:t>
            </a:r>
          </a:p>
        </p:txBody>
      </p:sp>
      <p:sp>
        <p:nvSpPr>
          <p:cNvPr id="4" name="Date Placeholder 3">
            <a:extLst>
              <a:ext uri="{FF2B5EF4-FFF2-40B4-BE49-F238E27FC236}">
                <a16:creationId xmlns:a16="http://schemas.microsoft.com/office/drawing/2014/main" id="{6474275D-F5DF-2E00-4F5A-CA3F3F2458B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CB35C8-DC09-8CDC-7F0E-6F41BA3252FF}"/>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4E0B24B-028B-869F-7282-26C924E96438}"/>
              </a:ext>
            </a:extLst>
          </p:cNvPr>
          <p:cNvSpPr>
            <a:spLocks noGrp="1"/>
          </p:cNvSpPr>
          <p:nvPr>
            <p:ph type="sldNum" sz="quarter" idx="12"/>
          </p:nvPr>
        </p:nvSpPr>
        <p:spPr/>
        <p:txBody>
          <a:bodyPr/>
          <a:lstStyle/>
          <a:p>
            <a:fld id="{EF79ADEA-B933-47CC-A4E9-04E6298B917C}" type="slidenum">
              <a:rPr lang="en-US" smtClean="0"/>
              <a:pPr/>
              <a:t>36</a:t>
            </a:fld>
            <a:endParaRPr lang="en-US"/>
          </a:p>
        </p:txBody>
      </p:sp>
    </p:spTree>
    <p:extLst>
      <p:ext uri="{BB962C8B-B14F-4D97-AF65-F5344CB8AC3E}">
        <p14:creationId xmlns:p14="http://schemas.microsoft.com/office/powerpoint/2010/main" val="706272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D41E-F141-90CD-ED72-B4C08C75ACD7}"/>
              </a:ext>
            </a:extLst>
          </p:cNvPr>
          <p:cNvSpPr>
            <a:spLocks noGrp="1"/>
          </p:cNvSpPr>
          <p:nvPr>
            <p:ph type="title"/>
          </p:nvPr>
        </p:nvSpPr>
        <p:spPr/>
        <p:txBody>
          <a:bodyPr>
            <a:normAutofit fontScale="90000"/>
          </a:bodyPr>
          <a:lstStyle/>
          <a:p>
            <a:r>
              <a:rPr lang="en-CH" dirty="0"/>
              <a:t>Exercise: give python code with for-loops and ask them to vectorize</a:t>
            </a:r>
          </a:p>
        </p:txBody>
      </p:sp>
      <p:sp>
        <p:nvSpPr>
          <p:cNvPr id="3" name="Date Placeholder 2">
            <a:extLst>
              <a:ext uri="{FF2B5EF4-FFF2-40B4-BE49-F238E27FC236}">
                <a16:creationId xmlns:a16="http://schemas.microsoft.com/office/drawing/2014/main" id="{8C4F5686-8E8F-B101-6824-2FF98860ABE9}"/>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2B730574-D0D8-B11F-5E0C-19C345FBD5C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D12A3F0D-6B83-B946-DB67-646A1DFFF058}"/>
              </a:ext>
            </a:extLst>
          </p:cNvPr>
          <p:cNvSpPr>
            <a:spLocks noGrp="1"/>
          </p:cNvSpPr>
          <p:nvPr>
            <p:ph type="sldNum" sz="quarter" idx="12"/>
          </p:nvPr>
        </p:nvSpPr>
        <p:spPr/>
        <p:txBody>
          <a:bodyPr/>
          <a:lstStyle/>
          <a:p>
            <a:fld id="{EF79ADEA-B933-47CC-A4E9-04E6298B917C}" type="slidenum">
              <a:rPr lang="en-US" smtClean="0"/>
              <a:pPr/>
              <a:t>37</a:t>
            </a:fld>
            <a:endParaRPr lang="en-US"/>
          </a:p>
        </p:txBody>
      </p:sp>
    </p:spTree>
    <p:extLst>
      <p:ext uri="{BB962C8B-B14F-4D97-AF65-F5344CB8AC3E}">
        <p14:creationId xmlns:p14="http://schemas.microsoft.com/office/powerpoint/2010/main" val="2420234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p:txBody>
          <a:bodyPr>
            <a:normAutofit/>
          </a:bodyPr>
          <a:lstStyle/>
          <a:p>
            <a:r>
              <a:rPr lang="en-CH" sz="3600" dirty="0"/>
              <a:t>Beyond memory (briefly, optional, probably skip)</a:t>
            </a:r>
            <a:endParaRPr lang="en-CH" sz="5400" dirty="0"/>
          </a:p>
        </p:txBody>
      </p:sp>
      <p:sp>
        <p:nvSpPr>
          <p:cNvPr id="6" name="Content Placeholder 5">
            <a:extLst>
              <a:ext uri="{FF2B5EF4-FFF2-40B4-BE49-F238E27FC236}">
                <a16:creationId xmlns:a16="http://schemas.microsoft.com/office/drawing/2014/main" id="{3F83508C-8BCE-D253-FEF0-401A234599AB}"/>
              </a:ext>
            </a:extLst>
          </p:cNvPr>
          <p:cNvSpPr>
            <a:spLocks noGrp="1"/>
          </p:cNvSpPr>
          <p:nvPr>
            <p:ph idx="1"/>
          </p:nvPr>
        </p:nvSpPr>
        <p:spPr/>
        <p:txBody>
          <a:bodyPr/>
          <a:lstStyle/>
          <a:p>
            <a:r>
              <a:rPr lang="en-CH" dirty="0"/>
              <a:t>use memmap with NumPy (keep large array data on disk) </a:t>
            </a:r>
          </a:p>
          <a:p>
            <a:r>
              <a:rPr lang="en-CH" dirty="0"/>
              <a:t>HFD-5 (keep large array data on disk , block-order, example from geophysics project)</a:t>
            </a:r>
          </a:p>
          <a:p>
            <a:r>
              <a:rPr lang="en-CH" dirty="0"/>
              <a:t>blosc (compressed data) -&gt; maybe do not present, never seen anyone use it</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38</a:t>
            </a:fld>
            <a:endParaRPr lang="en-US"/>
          </a:p>
        </p:txBody>
      </p:sp>
    </p:spTree>
    <p:extLst>
      <p:ext uri="{BB962C8B-B14F-4D97-AF65-F5344CB8AC3E}">
        <p14:creationId xmlns:p14="http://schemas.microsoft.com/office/powerpoint/2010/main" val="3760747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HERE INSERT Tabular Data SLIDES</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39</a:t>
            </a:fld>
            <a:endParaRPr lang="en-US"/>
          </a:p>
        </p:txBody>
      </p:sp>
    </p:spTree>
    <p:extLst>
      <p:ext uri="{BB962C8B-B14F-4D97-AF65-F5344CB8AC3E}">
        <p14:creationId xmlns:p14="http://schemas.microsoft.com/office/powerpoint/2010/main" val="2356265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4</a:t>
            </a:fld>
            <a:endParaRPr lang="en-US"/>
          </a:p>
        </p:txBody>
      </p:sp>
    </p:spTree>
    <p:extLst>
      <p:ext uri="{BB962C8B-B14F-4D97-AF65-F5344CB8AC3E}">
        <p14:creationId xmlns:p14="http://schemas.microsoft.com/office/powerpoint/2010/main" val="1721259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Thank you!</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40</a:t>
            </a:fld>
            <a:endParaRPr lang="en-US"/>
          </a:p>
        </p:txBody>
      </p:sp>
    </p:spTree>
    <p:extLst>
      <p:ext uri="{BB962C8B-B14F-4D97-AF65-F5344CB8AC3E}">
        <p14:creationId xmlns:p14="http://schemas.microsoft.com/office/powerpoint/2010/main" val="3211636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68C0-4890-6A19-D5E4-8C9E8A7D72FE}"/>
              </a:ext>
            </a:extLst>
          </p:cNvPr>
          <p:cNvSpPr>
            <a:spLocks noGrp="1"/>
          </p:cNvSpPr>
          <p:nvPr>
            <p:ph type="title"/>
          </p:nvPr>
        </p:nvSpPr>
        <p:spPr/>
        <p:txBody>
          <a:bodyPr/>
          <a:lstStyle/>
          <a:p>
            <a:r>
              <a:rPr lang="en-CH" dirty="0"/>
              <a:t>Data class outline</a:t>
            </a:r>
          </a:p>
        </p:txBody>
      </p:sp>
      <p:sp>
        <p:nvSpPr>
          <p:cNvPr id="3" name="Content Placeholder 2">
            <a:extLst>
              <a:ext uri="{FF2B5EF4-FFF2-40B4-BE49-F238E27FC236}">
                <a16:creationId xmlns:a16="http://schemas.microsoft.com/office/drawing/2014/main" id="{4294940F-4376-D895-7388-88D7535C9634}"/>
              </a:ext>
            </a:extLst>
          </p:cNvPr>
          <p:cNvSpPr>
            <a:spLocks noGrp="1"/>
          </p:cNvSpPr>
          <p:nvPr>
            <p:ph idx="1"/>
          </p:nvPr>
        </p:nvSpPr>
        <p:spPr/>
        <p:txBody>
          <a:bodyPr>
            <a:normAutofit fontScale="47500" lnSpcReduction="20000"/>
          </a:bodyPr>
          <a:lstStyle/>
          <a:p>
            <a:pPr algn="l">
              <a:buFont typeface="+mj-lt"/>
              <a:buAutoNum type="arabicPeriod"/>
            </a:pPr>
            <a:r>
              <a:rPr lang="en-US" b="0" i="0" dirty="0">
                <a:solidFill>
                  <a:srgbClr val="1F2328"/>
                </a:solidFill>
                <a:effectLst/>
                <a:latin typeface="-apple-system"/>
              </a:rPr>
              <a:t>Introduction</a:t>
            </a:r>
          </a:p>
          <a:p>
            <a:pPr lvl="1"/>
            <a:r>
              <a:rPr lang="en-US" b="0" i="0" dirty="0">
                <a:solidFill>
                  <a:srgbClr val="1F2328"/>
                </a:solidFill>
                <a:effectLst/>
                <a:latin typeface="-apple-system"/>
              </a:rPr>
              <a:t>what data structures do you know? list, dictionary, set, tree, graph, array, database, …</a:t>
            </a:r>
          </a:p>
          <a:p>
            <a:pPr lvl="1"/>
            <a:r>
              <a:rPr lang="en-US" b="0" i="0" dirty="0">
                <a:solidFill>
                  <a:srgbClr val="1F2328"/>
                </a:solidFill>
                <a:effectLst/>
                <a:latin typeface="-apple-system"/>
              </a:rPr>
              <a:t>you could store data in a dictionary as a list — what makes you choose a data structure over another? speed (dictionary retrieval O(1), list O(n), demo this) memory (on disk, in memory)</a:t>
            </a:r>
          </a:p>
          <a:p>
            <a:pPr lvl="1"/>
            <a:r>
              <a:rPr lang="en-US" b="0" i="0" dirty="0">
                <a:solidFill>
                  <a:srgbClr val="1F2328"/>
                </a:solidFill>
                <a:effectLst/>
                <a:latin typeface="-apple-system"/>
              </a:rPr>
              <a:t>for what kind of data is each of the data structure good? list, dictionary … </a:t>
            </a:r>
            <a:r>
              <a:rPr lang="en-US" b="0" i="0" dirty="0" err="1">
                <a:solidFill>
                  <a:srgbClr val="1F2328"/>
                </a:solidFill>
                <a:effectLst/>
                <a:latin typeface="-apple-system"/>
              </a:rPr>
              <a:t>numpy</a:t>
            </a:r>
            <a:r>
              <a:rPr lang="en-US" b="0" i="0" dirty="0">
                <a:solidFill>
                  <a:srgbClr val="1F2328"/>
                </a:solidFill>
                <a:effectLst/>
                <a:latin typeface="-apple-system"/>
              </a:rPr>
              <a:t> array -&gt; n-d grid of data of the same basic type; efficient use of memory and for loops implemented at C-level for some operations pandas </a:t>
            </a:r>
            <a:r>
              <a:rPr lang="en-US" b="0" i="0" dirty="0" err="1">
                <a:solidFill>
                  <a:srgbClr val="1F2328"/>
                </a:solidFill>
                <a:effectLst/>
                <a:latin typeface="-apple-system"/>
              </a:rPr>
              <a:t>DataFrame</a:t>
            </a:r>
            <a:r>
              <a:rPr lang="en-US" b="0" i="0" dirty="0">
                <a:solidFill>
                  <a:srgbClr val="1F2328"/>
                </a:solidFill>
                <a:effectLst/>
                <a:latin typeface="-apple-system"/>
              </a:rPr>
              <a:t> -&gt; records of different types, e.g. info about experiment subscriber, experiment results by subscriber and condition, … ; efficient operations on columns; easy statistics and analytics on groups</a:t>
            </a:r>
          </a:p>
          <a:p>
            <a:pPr algn="l">
              <a:buFont typeface="+mj-lt"/>
              <a:buAutoNum type="arabicPeriod"/>
            </a:pPr>
            <a:r>
              <a:rPr lang="en-US" b="0" i="0" dirty="0">
                <a:solidFill>
                  <a:srgbClr val="1F2328"/>
                </a:solidFill>
                <a:effectLst/>
                <a:latin typeface="-apple-system"/>
              </a:rPr>
              <a:t>homogeneous array data: </a:t>
            </a:r>
            <a:r>
              <a:rPr lang="en-US" b="0" i="0" dirty="0" err="1">
                <a:solidFill>
                  <a:srgbClr val="1F2328"/>
                </a:solidFill>
                <a:effectLst/>
                <a:latin typeface="-apple-system"/>
              </a:rPr>
              <a:t>numpy</a:t>
            </a:r>
            <a:endParaRPr lang="en-US" b="0" i="0" dirty="0">
              <a:solidFill>
                <a:srgbClr val="1F2328"/>
              </a:solidFill>
              <a:effectLst/>
              <a:latin typeface="-apple-system"/>
            </a:endParaRPr>
          </a:p>
          <a:p>
            <a:pPr lvl="1"/>
            <a:r>
              <a:rPr lang="en-US" b="0" i="0" dirty="0">
                <a:solidFill>
                  <a:srgbClr val="1F2328"/>
                </a:solidFill>
                <a:effectLst/>
                <a:latin typeface="-apple-system"/>
              </a:rPr>
              <a:t>only small changes to </a:t>
            </a:r>
            <a:r>
              <a:rPr lang="en-US" b="0" i="0" dirty="0" err="1">
                <a:solidFill>
                  <a:srgbClr val="1F2328"/>
                </a:solidFill>
                <a:effectLst/>
                <a:latin typeface="-apple-system"/>
              </a:rPr>
              <a:t>numpy</a:t>
            </a:r>
            <a:r>
              <a:rPr lang="en-US" b="0" i="0" dirty="0">
                <a:solidFill>
                  <a:srgbClr val="1F2328"/>
                </a:solidFill>
                <a:effectLst/>
                <a:latin typeface="-apple-system"/>
              </a:rPr>
              <a:t> class to stress the overall topics</a:t>
            </a:r>
          </a:p>
          <a:p>
            <a:pPr lvl="1"/>
            <a:r>
              <a:rPr lang="en-US" b="0" i="0" dirty="0">
                <a:solidFill>
                  <a:srgbClr val="1F2328"/>
                </a:solidFill>
                <a:effectLst/>
                <a:latin typeface="-apple-system"/>
              </a:rPr>
              <a:t>one thing I suggest to add: </a:t>
            </a:r>
            <a:r>
              <a:rPr lang="en-US" b="0" i="0" dirty="0" err="1">
                <a:solidFill>
                  <a:srgbClr val="1F2328"/>
                </a:solidFill>
                <a:effectLst/>
                <a:latin typeface="-apple-system"/>
              </a:rPr>
              <a:t>memmap</a:t>
            </a:r>
            <a:r>
              <a:rPr lang="en-US" b="0" i="0" dirty="0">
                <a:solidFill>
                  <a:srgbClr val="1F2328"/>
                </a:solidFill>
                <a:effectLst/>
                <a:latin typeface="-apple-system"/>
              </a:rPr>
              <a:t>. What does it do, how much in this case it’s important to think about the operations we want to do on the array: view vs copy; random sampling is going to load all of the memory pages the samples are in. Even C- and Fortran-order are going to have a different impact on memory usage</a:t>
            </a:r>
          </a:p>
          <a:p>
            <a:pPr lvl="1"/>
            <a:r>
              <a:rPr lang="en-US" b="0" i="0" dirty="0">
                <a:solidFill>
                  <a:srgbClr val="1F2328"/>
                </a:solidFill>
                <a:effectLst/>
                <a:latin typeface="-apple-system"/>
              </a:rPr>
              <a:t>mention that HDF5 can also be used for efficient on-disk storage of array data</a:t>
            </a:r>
          </a:p>
          <a:p>
            <a:pPr algn="l">
              <a:buFont typeface="+mj-lt"/>
              <a:buAutoNum type="arabicPeriod" startAt="2"/>
            </a:pPr>
            <a:r>
              <a:rPr lang="en-US" b="0" i="0" dirty="0">
                <a:solidFill>
                  <a:srgbClr val="1F2328"/>
                </a:solidFill>
                <a:effectLst/>
                <a:latin typeface="-apple-system"/>
              </a:rPr>
              <a:t>heterogeneous, column-based data with index: pandas</a:t>
            </a:r>
          </a:p>
          <a:p>
            <a:pPr lvl="1"/>
            <a:r>
              <a:rPr lang="en-US" b="0" i="0" dirty="0">
                <a:solidFill>
                  <a:srgbClr val="1F2328"/>
                </a:solidFill>
                <a:effectLst/>
                <a:latin typeface="-apple-system"/>
              </a:rPr>
              <a:t>the topics of this part apply to pandas, spark, SQL databases, </a:t>
            </a:r>
            <a:r>
              <a:rPr lang="en-US" b="0" i="0" dirty="0" err="1">
                <a:solidFill>
                  <a:srgbClr val="1F2328"/>
                </a:solidFill>
                <a:effectLst/>
                <a:latin typeface="-apple-system"/>
              </a:rPr>
              <a:t>dask</a:t>
            </a:r>
            <a:r>
              <a:rPr lang="en-US" b="0" i="0" dirty="0">
                <a:solidFill>
                  <a:srgbClr val="1F2328"/>
                </a:solidFill>
                <a:effectLst/>
                <a:latin typeface="-apple-system"/>
              </a:rPr>
              <a:t>, … : they all share the same basic concepts; we’ll use pandas for convenience</a:t>
            </a:r>
          </a:p>
          <a:p>
            <a:pPr lvl="1"/>
            <a:r>
              <a:rPr lang="en-US" b="0" i="0" dirty="0">
                <a:solidFill>
                  <a:srgbClr val="1F2328"/>
                </a:solidFill>
                <a:effectLst/>
                <a:latin typeface="-apple-system"/>
              </a:rPr>
              <a:t>“tidy data” ideas</a:t>
            </a:r>
          </a:p>
          <a:p>
            <a:pPr lvl="1"/>
            <a:r>
              <a:rPr lang="en-US" b="0" i="0" dirty="0">
                <a:solidFill>
                  <a:srgbClr val="1F2328"/>
                </a:solidFill>
                <a:effectLst/>
                <a:latin typeface="-apple-system"/>
              </a:rPr>
              <a:t>just as in </a:t>
            </a:r>
            <a:r>
              <a:rPr lang="en-US" b="0" i="0" dirty="0" err="1">
                <a:solidFill>
                  <a:srgbClr val="1F2328"/>
                </a:solidFill>
                <a:effectLst/>
                <a:latin typeface="-apple-system"/>
              </a:rPr>
              <a:t>numpy</a:t>
            </a:r>
            <a:r>
              <a:rPr lang="en-US" b="0" i="0" dirty="0">
                <a:solidFill>
                  <a:srgbClr val="1F2328"/>
                </a:solidFill>
                <a:effectLst/>
                <a:latin typeface="-apple-system"/>
              </a:rPr>
              <a:t>, avoiding for loops is critical for both memory and speed consumption</a:t>
            </a:r>
          </a:p>
          <a:p>
            <a:pPr lvl="1"/>
            <a:r>
              <a:rPr lang="en-US" b="0" i="0" dirty="0">
                <a:solidFill>
                  <a:srgbClr val="1F2328"/>
                </a:solidFill>
                <a:effectLst/>
                <a:latin typeface="-apple-system"/>
              </a:rPr>
              <a:t>split, map, aggregate -&gt; basic ideas, related to tidy data; summary tables, pivots</a:t>
            </a:r>
          </a:p>
          <a:p>
            <a:pPr lvl="1"/>
            <a:r>
              <a:rPr lang="en-US" b="0" i="0" dirty="0">
                <a:solidFill>
                  <a:srgbClr val="1F2328"/>
                </a:solidFill>
                <a:effectLst/>
                <a:latin typeface="-apple-system"/>
              </a:rPr>
              <a:t>joins and anti-joins: basic and also how they can make some filtering cases easy, without for loops</a:t>
            </a:r>
          </a:p>
          <a:p>
            <a:pPr lvl="1"/>
            <a:r>
              <a:rPr lang="en-US" b="0" i="0" dirty="0">
                <a:solidFill>
                  <a:srgbClr val="1F2328"/>
                </a:solidFill>
                <a:effectLst/>
                <a:latin typeface="-apple-system"/>
              </a:rPr>
              <a:t>window functions</a:t>
            </a:r>
          </a:p>
          <a:p>
            <a:pPr lvl="1"/>
            <a:r>
              <a:rPr lang="en-US" b="0" i="0" dirty="0">
                <a:solidFill>
                  <a:srgbClr val="1F2328"/>
                </a:solidFill>
                <a:effectLst/>
                <a:latin typeface="-apple-system"/>
              </a:rPr>
              <a:t>coalescing: selecting one of several computations based on priority (eliminates if .. else mapping)</a:t>
            </a:r>
          </a:p>
          <a:p>
            <a:pPr lvl="1"/>
            <a:r>
              <a:rPr lang="en-US" b="0" i="0" dirty="0">
                <a:solidFill>
                  <a:srgbClr val="1F2328"/>
                </a:solidFill>
                <a:effectLst/>
                <a:latin typeface="-apple-system"/>
              </a:rPr>
              <a:t>briefly discuss strengths of pandas, spark, SQL databases, </a:t>
            </a:r>
            <a:r>
              <a:rPr lang="en-US" b="0" i="0" dirty="0" err="1">
                <a:solidFill>
                  <a:srgbClr val="1F2328"/>
                </a:solidFill>
                <a:effectLst/>
                <a:latin typeface="-apple-system"/>
              </a:rPr>
              <a:t>dask</a:t>
            </a:r>
            <a:endParaRPr lang="en-US" b="0" i="0" dirty="0">
              <a:solidFill>
                <a:srgbClr val="1F2328"/>
              </a:solidFill>
              <a:effectLst/>
              <a:latin typeface="-apple-system"/>
            </a:endParaRPr>
          </a:p>
          <a:p>
            <a:pPr algn="l">
              <a:buFont typeface="+mj-lt"/>
              <a:buAutoNum type="arabicPeriod" startAt="4"/>
            </a:pPr>
            <a:r>
              <a:rPr lang="en-US" b="0" i="0" dirty="0">
                <a:solidFill>
                  <a:srgbClr val="1F2328"/>
                </a:solidFill>
                <a:effectLst/>
                <a:latin typeface="-apple-system"/>
              </a:rPr>
              <a:t>(possibly) data organization topics</a:t>
            </a:r>
          </a:p>
          <a:p>
            <a:pPr lvl="1"/>
            <a:r>
              <a:rPr lang="en-US" b="0" i="0" dirty="0">
                <a:solidFill>
                  <a:srgbClr val="1F2328"/>
                </a:solidFill>
                <a:effectLst/>
                <a:latin typeface="-apple-system"/>
              </a:rPr>
              <a:t>data processing stages</a:t>
            </a:r>
          </a:p>
          <a:p>
            <a:pPr lvl="1"/>
            <a:r>
              <a:rPr lang="en-US" b="0" i="0" dirty="0">
                <a:solidFill>
                  <a:srgbClr val="1F2328"/>
                </a:solidFill>
                <a:effectLst/>
                <a:latin typeface="-apple-system"/>
              </a:rPr>
              <a:t>handling changes in the data</a:t>
            </a:r>
          </a:p>
          <a:p>
            <a:pPr lvl="1"/>
            <a:r>
              <a:rPr lang="en-US" b="0" i="0" dirty="0">
                <a:solidFill>
                  <a:srgbClr val="1F2328"/>
                </a:solidFill>
                <a:effectLst/>
                <a:latin typeface="-apple-system"/>
              </a:rPr>
              <a:t>missing values</a:t>
            </a:r>
          </a:p>
          <a:p>
            <a:endParaRPr lang="en-CH" dirty="0"/>
          </a:p>
        </p:txBody>
      </p:sp>
      <p:sp>
        <p:nvSpPr>
          <p:cNvPr id="4" name="Date Placeholder 3">
            <a:extLst>
              <a:ext uri="{FF2B5EF4-FFF2-40B4-BE49-F238E27FC236}">
                <a16:creationId xmlns:a16="http://schemas.microsoft.com/office/drawing/2014/main" id="{20127650-EBD9-8C60-CE92-1A333ED8BC6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13A28504-5673-91C1-8B23-9F481084FB8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B8083F1-AE11-4F7D-EA77-5D915DAF140B}"/>
              </a:ext>
            </a:extLst>
          </p:cNvPr>
          <p:cNvSpPr>
            <a:spLocks noGrp="1"/>
          </p:cNvSpPr>
          <p:nvPr>
            <p:ph type="sldNum" sz="quarter" idx="12"/>
          </p:nvPr>
        </p:nvSpPr>
        <p:spPr/>
        <p:txBody>
          <a:bodyPr/>
          <a:lstStyle/>
          <a:p>
            <a:fld id="{EF79ADEA-B933-47CC-A4E9-04E6298B917C}" type="slidenum">
              <a:rPr lang="en-US" smtClean="0"/>
              <a:pPr/>
              <a:t>42</a:t>
            </a:fld>
            <a:endParaRPr lang="en-US"/>
          </a:p>
        </p:txBody>
      </p:sp>
      <p:sp>
        <p:nvSpPr>
          <p:cNvPr id="7" name="Rectangle 6">
            <a:extLst>
              <a:ext uri="{FF2B5EF4-FFF2-40B4-BE49-F238E27FC236}">
                <a16:creationId xmlns:a16="http://schemas.microsoft.com/office/drawing/2014/main" id="{BE31291E-8C4A-8B2B-82A0-05CE3F09058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484932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Goals (will be removed)</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Goals:</a:t>
            </a:r>
          </a:p>
          <a:p>
            <a:pPr lvl="1"/>
            <a:r>
              <a:rPr lang="en-CH" dirty="0"/>
              <a:t>Brief introduction to data structures</a:t>
            </a:r>
          </a:p>
          <a:p>
            <a:pPr lvl="2"/>
            <a:r>
              <a:rPr lang="en-CH" dirty="0"/>
              <a:t>why are there many? what are the trade-offs? Basic facts about Python lists, sets, and dictionaries (exercise)</a:t>
            </a:r>
          </a:p>
          <a:p>
            <a:pPr lvl="1"/>
            <a:r>
              <a:rPr lang="en-CH" dirty="0"/>
              <a:t>arrays, grid of homogeneous data (numpy)</a:t>
            </a:r>
          </a:p>
          <a:p>
            <a:pPr lvl="2"/>
            <a:r>
              <a:rPr lang="en-CH" dirty="0"/>
              <a:t>efficient storage in memory, interpretation layer, and C-level loops</a:t>
            </a:r>
          </a:p>
          <a:p>
            <a:pPr lvl="2"/>
            <a:r>
              <a:rPr lang="en-CH" dirty="0"/>
              <a:t>knowing this makes it easy to understand: view vs copy; when is C- or F-order better</a:t>
            </a:r>
          </a:p>
          <a:p>
            <a:pPr lvl="2"/>
            <a:r>
              <a:rPr lang="en-CH" dirty="0"/>
              <a:t>off-memory array: memmaps, HDF5 (and beyond C- and F-order, example 3D geodata)</a:t>
            </a:r>
          </a:p>
          <a:p>
            <a:pPr lvl="2"/>
            <a:r>
              <a:rPr lang="en-CH" dirty="0"/>
              <a:t>blosc: memory-compressed arrays</a:t>
            </a:r>
          </a:p>
          <a:p>
            <a:pPr lvl="1"/>
            <a:r>
              <a:rPr lang="en-CH" dirty="0"/>
              <a:t>tables, indexed columns of inhomogeneous data (pandas, dask, sql, …)</a:t>
            </a:r>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43</a:t>
            </a:fld>
            <a:endParaRPr lang="en-US"/>
          </a:p>
        </p:txBody>
      </p:sp>
      <p:sp>
        <p:nvSpPr>
          <p:cNvPr id="7" name="Rectangle 6">
            <a:extLst>
              <a:ext uri="{FF2B5EF4-FFF2-40B4-BE49-F238E27FC236}">
                <a16:creationId xmlns:a16="http://schemas.microsoft.com/office/drawing/2014/main" id="{DC02E2DB-0862-3C24-0A48-A26003A6F5D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089685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77A0AA-AC0F-77FC-B29A-E66301C224E2}"/>
              </a:ext>
            </a:extLst>
          </p:cNvPr>
          <p:cNvSpPr>
            <a:spLocks noGrp="1"/>
          </p:cNvSpPr>
          <p:nvPr>
            <p:ph type="title"/>
          </p:nvPr>
        </p:nvSpPr>
        <p:spPr/>
        <p:txBody>
          <a:bodyPr/>
          <a:lstStyle/>
          <a:p>
            <a:endParaRPr lang="en-CH"/>
          </a:p>
        </p:txBody>
      </p:sp>
      <p:sp>
        <p:nvSpPr>
          <p:cNvPr id="6" name="Content Placeholder 5">
            <a:extLst>
              <a:ext uri="{FF2B5EF4-FFF2-40B4-BE49-F238E27FC236}">
                <a16:creationId xmlns:a16="http://schemas.microsoft.com/office/drawing/2014/main" id="{E84FEB28-6D5F-D566-8694-E8CC5CE2ADB5}"/>
              </a:ext>
            </a:extLst>
          </p:cNvPr>
          <p:cNvSpPr>
            <a:spLocks noGrp="1"/>
          </p:cNvSpPr>
          <p:nvPr>
            <p:ph idx="1"/>
          </p:nvPr>
        </p:nvSpPr>
        <p:spPr/>
        <p:txBody>
          <a:bodyPr>
            <a:normAutofit fontScale="70000" lnSpcReduction="20000"/>
          </a:bodyPr>
          <a:lstStyle/>
          <a:p>
            <a:r>
              <a:rPr lang="en-CH" dirty="0"/>
              <a:t>Part 1: data structures</a:t>
            </a:r>
          </a:p>
          <a:p>
            <a:pPr lvl="1"/>
            <a:r>
              <a:rPr lang="en-CH" dirty="0"/>
              <a:t>which data structures exist?</a:t>
            </a:r>
          </a:p>
          <a:p>
            <a:pPr lvl="2"/>
            <a:r>
              <a:rPr lang="en-CH" dirty="0"/>
              <a:t>which ones do we use most commonly in research? array, tables</a:t>
            </a:r>
          </a:p>
          <a:p>
            <a:pPr lvl="1"/>
            <a:r>
              <a:rPr lang="en-CH" dirty="0"/>
              <a:t>why do we have many?</a:t>
            </a:r>
          </a:p>
          <a:p>
            <a:pPr lvl="1"/>
            <a:r>
              <a:rPr lang="en-CH" dirty="0"/>
              <a:t>access time, memory, and algorithms (exercise)</a:t>
            </a:r>
          </a:p>
          <a:p>
            <a:r>
              <a:rPr lang="en-CH" dirty="0"/>
              <a:t>Part 2: arrays (numpy)</a:t>
            </a:r>
          </a:p>
          <a:p>
            <a:pPr lvl="1"/>
            <a:r>
              <a:rPr lang="en-CH" dirty="0"/>
              <a:t>why is it efficient? separate storage in memory from interpretation; copy vs view; broadcasting</a:t>
            </a:r>
          </a:p>
          <a:p>
            <a:pPr lvl="1"/>
            <a:r>
              <a:rPr lang="en-CH" dirty="0"/>
              <a:t>it’s only efficient if you don’t do for loops: the for loops are done in the native C</a:t>
            </a:r>
          </a:p>
          <a:p>
            <a:pPr lvl="2"/>
            <a:r>
              <a:rPr lang="en-CH" dirty="0"/>
              <a:t>exercises for that</a:t>
            </a:r>
          </a:p>
          <a:p>
            <a:pPr lvl="1"/>
            <a:r>
              <a:rPr lang="en-CH" dirty="0"/>
              <a:t>memory maps -&gt; on-disk arrays</a:t>
            </a:r>
          </a:p>
          <a:p>
            <a:pPr lvl="1"/>
            <a:r>
              <a:rPr lang="en-CH" dirty="0"/>
              <a:t>HDF5 -&gt; on-disk, chunked arrays</a:t>
            </a:r>
          </a:p>
          <a:p>
            <a:pPr lvl="1"/>
            <a:r>
              <a:rPr lang="en-CH" dirty="0"/>
              <a:t>more: compressed storage (blosc)</a:t>
            </a:r>
          </a:p>
          <a:p>
            <a:r>
              <a:rPr lang="en-CH" dirty="0"/>
              <a:t>Part 3: tables (pandas, dask, SQL, …)</a:t>
            </a:r>
          </a:p>
          <a:p>
            <a:pPr lvl="1"/>
            <a:r>
              <a:rPr lang="en-CH" dirty="0"/>
              <a:t>calculations are done by column, rows have index</a:t>
            </a:r>
          </a:p>
          <a:p>
            <a:pPr lvl="1"/>
            <a:r>
              <a:rPr lang="en-CH" dirty="0"/>
              <a:t>it’s only efficient if you don’t do for loops: split-group-appy, join, window functions</a:t>
            </a:r>
          </a:p>
          <a:p>
            <a:pPr lvl="2"/>
            <a:r>
              <a:rPr lang="en-CH" dirty="0"/>
              <a:t>exercises for that</a:t>
            </a:r>
          </a:p>
          <a:p>
            <a:pPr lvl="1"/>
            <a:r>
              <a:rPr lang="en-CH" dirty="0"/>
              <a:t>concept of “tidy data”, show example of difficult operation on table that becomes easy with tidy data</a:t>
            </a:r>
          </a:p>
          <a:p>
            <a:pPr lvl="1"/>
            <a:endParaRPr lang="en-CH" dirty="0"/>
          </a:p>
        </p:txBody>
      </p:sp>
      <p:sp>
        <p:nvSpPr>
          <p:cNvPr id="2" name="Date Placeholder 1">
            <a:extLst>
              <a:ext uri="{FF2B5EF4-FFF2-40B4-BE49-F238E27FC236}">
                <a16:creationId xmlns:a16="http://schemas.microsoft.com/office/drawing/2014/main" id="{8107D6D5-1F4A-CB05-0EBF-EF498206249F}"/>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A8AE9B60-D431-90E3-7A21-6961D807985B}"/>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851EF6B5-A08C-2300-32D2-630EC8F08655}"/>
              </a:ext>
            </a:extLst>
          </p:cNvPr>
          <p:cNvSpPr>
            <a:spLocks noGrp="1"/>
          </p:cNvSpPr>
          <p:nvPr>
            <p:ph type="sldNum" sz="quarter" idx="12"/>
          </p:nvPr>
        </p:nvSpPr>
        <p:spPr/>
        <p:txBody>
          <a:bodyPr/>
          <a:lstStyle/>
          <a:p>
            <a:fld id="{EF79ADEA-B933-47CC-A4E9-04E6298B917C}" type="slidenum">
              <a:rPr lang="en-US" smtClean="0"/>
              <a:pPr/>
              <a:t>44</a:t>
            </a:fld>
            <a:endParaRPr lang="en-US"/>
          </a:p>
        </p:txBody>
      </p:sp>
      <p:sp>
        <p:nvSpPr>
          <p:cNvPr id="7" name="Rectangle 6">
            <a:extLst>
              <a:ext uri="{FF2B5EF4-FFF2-40B4-BE49-F238E27FC236}">
                <a16:creationId xmlns:a16="http://schemas.microsoft.com/office/drawing/2014/main" id="{35FA4663-4D23-D731-B270-FC86B972942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73509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lstStyle/>
          <a:p>
            <a:r>
              <a:rPr lang="en-US" dirty="0"/>
              <a:t>Data types</a:t>
            </a:r>
          </a:p>
        </p:txBody>
      </p:sp>
      <p:sp>
        <p:nvSpPr>
          <p:cNvPr id="31747" name="Rectangle 3"/>
          <p:cNvSpPr>
            <a:spLocks noGrp="1" noChangeArrowheads="1"/>
          </p:cNvSpPr>
          <p:nvPr>
            <p:ph idx="1"/>
          </p:nvPr>
        </p:nvSpPr>
        <p:spPr>
          <a:xfrm>
            <a:off x="983432" y="1484784"/>
            <a:ext cx="8642176" cy="4692179"/>
          </a:xfrm>
        </p:spPr>
        <p:txBody>
          <a:bodyPr>
            <a:normAutofit fontScale="85000" lnSpcReduction="20000"/>
          </a:bodyPr>
          <a:lstStyle/>
          <a:p>
            <a:pPr>
              <a:lnSpc>
                <a:spcPct val="90000"/>
              </a:lnSpc>
            </a:pPr>
            <a:r>
              <a:rPr lang="en-US" dirty="0"/>
              <a:t>obvious but: different data structures are for storing different things</a:t>
            </a:r>
          </a:p>
          <a:p>
            <a:pPr lvl="1"/>
            <a:r>
              <a:rPr lang="en-US" dirty="0"/>
              <a:t>lists: sequences, ordered items -&gt; stack, queue; sorted search</a:t>
            </a:r>
          </a:p>
          <a:p>
            <a:pPr lvl="1"/>
            <a:r>
              <a:rPr lang="en-US" dirty="0"/>
              <a:t>sets: bunch of items, no order</a:t>
            </a:r>
          </a:p>
          <a:p>
            <a:pPr lvl="1"/>
            <a:r>
              <a:rPr lang="en-US" dirty="0"/>
              <a:t>dictionaries: key-value</a:t>
            </a:r>
          </a:p>
          <a:p>
            <a:r>
              <a:rPr lang="en-US" dirty="0"/>
              <a:t>what’s maybe not obvious is that these data structures are specialized because they have speed or memory advantages</a:t>
            </a:r>
          </a:p>
          <a:p>
            <a:pPr lvl="1"/>
            <a:r>
              <a:rPr lang="en-US" dirty="0"/>
              <a:t>Q: what is the time to retrieve an item from a list? from a dictionary? from a set?</a:t>
            </a:r>
          </a:p>
          <a:p>
            <a:r>
              <a:rPr lang="en-US" dirty="0" err="1"/>
              <a:t>Numpy</a:t>
            </a:r>
            <a:r>
              <a:rPr lang="en-US" dirty="0"/>
              <a:t> also is a specialized data structure</a:t>
            </a:r>
          </a:p>
          <a:p>
            <a:pPr lvl="1"/>
            <a:endParaRPr lang="en-US" dirty="0"/>
          </a:p>
          <a:p>
            <a:r>
              <a:rPr lang="en-US" dirty="0"/>
              <a:t>Q (exercise): 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pPr marL="457200" lvl="1" indent="0">
              <a:buNone/>
            </a:pPr>
            <a:endParaRPr lang="en-US" dirty="0"/>
          </a:p>
          <a:p>
            <a:pPr marL="0" indent="0">
              <a:lnSpc>
                <a:spcPct val="90000"/>
              </a:lnSpc>
              <a:buNone/>
            </a:pPr>
            <a:endParaRPr lang="en-US" dirty="0"/>
          </a:p>
        </p:txBody>
      </p:sp>
      <p:sp>
        <p:nvSpPr>
          <p:cNvPr id="3" name="Date Placeholder 2"/>
          <p:cNvSpPr>
            <a:spLocks noGrp="1"/>
          </p:cNvSpPr>
          <p:nvPr>
            <p:ph type="dt" sz="half" idx="10"/>
          </p:nvPr>
        </p:nvSpPr>
        <p:spPr/>
        <p:txBody>
          <a:bodyPr/>
          <a:lstStyle/>
          <a:p>
            <a:r>
              <a:rPr lang="de-CH"/>
              <a:t>July 2024, CC BY-SA 4.0</a:t>
            </a:r>
            <a:endParaRPr lang="en-US"/>
          </a:p>
        </p:txBody>
      </p:sp>
      <p:sp>
        <p:nvSpPr>
          <p:cNvPr id="4" name="Footer Placeholder 3"/>
          <p:cNvSpPr>
            <a:spLocks noGrp="1"/>
          </p:cNvSpPr>
          <p:nvPr>
            <p:ph type="ftr" sz="quarter" idx="11"/>
          </p:nvPr>
        </p:nvSpPr>
        <p:spPr/>
        <p:txBody>
          <a:bodyPr/>
          <a:lstStyle/>
          <a:p>
            <a:r>
              <a:rPr lang="en-US"/>
              <a:t>Data, v1.0</a:t>
            </a:r>
          </a:p>
        </p:txBody>
      </p:sp>
      <p:sp>
        <p:nvSpPr>
          <p:cNvPr id="2" name="Slide Number Placeholder 1">
            <a:extLst>
              <a:ext uri="{FF2B5EF4-FFF2-40B4-BE49-F238E27FC236}">
                <a16:creationId xmlns:a16="http://schemas.microsoft.com/office/drawing/2014/main" id="{2255A5EA-AA65-F05F-4658-EDA6D5CEED05}"/>
              </a:ext>
            </a:extLst>
          </p:cNvPr>
          <p:cNvSpPr>
            <a:spLocks noGrp="1"/>
          </p:cNvSpPr>
          <p:nvPr>
            <p:ph type="sldNum" sz="quarter" idx="12"/>
          </p:nvPr>
        </p:nvSpPr>
        <p:spPr/>
        <p:txBody>
          <a:bodyPr/>
          <a:lstStyle/>
          <a:p>
            <a:fld id="{EF79ADEA-B933-47CC-A4E9-04E6298B917C}" type="slidenum">
              <a:rPr lang="en-US" smtClean="0"/>
              <a:pPr/>
              <a:t>45</a:t>
            </a:fld>
            <a:endParaRPr lang="en-US"/>
          </a:p>
        </p:txBody>
      </p:sp>
      <p:sp>
        <p:nvSpPr>
          <p:cNvPr id="5" name="Rectangle 4">
            <a:extLst>
              <a:ext uri="{FF2B5EF4-FFF2-40B4-BE49-F238E27FC236}">
                <a16:creationId xmlns:a16="http://schemas.microsoft.com/office/drawing/2014/main" id="{F8B4D0B2-A90C-50F8-A8A8-7707B10E0BD9}"/>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40188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46</a:t>
            </a:fld>
            <a:endParaRPr lang="en-US"/>
          </a:p>
        </p:txBody>
      </p:sp>
    </p:spTree>
    <p:extLst>
      <p:ext uri="{BB962C8B-B14F-4D97-AF65-F5344CB8AC3E}">
        <p14:creationId xmlns:p14="http://schemas.microsoft.com/office/powerpoint/2010/main" val="3263027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DE18-6777-76EC-EA83-32D4A908EC88}"/>
              </a:ext>
            </a:extLst>
          </p:cNvPr>
          <p:cNvSpPr>
            <a:spLocks noGrp="1"/>
          </p:cNvSpPr>
          <p:nvPr>
            <p:ph type="title"/>
          </p:nvPr>
        </p:nvSpPr>
        <p:spPr/>
        <p:txBody>
          <a:bodyPr/>
          <a:lstStyle/>
          <a:p>
            <a:r>
              <a:rPr lang="en-CH" dirty="0"/>
              <a:t>Data structures</a:t>
            </a:r>
          </a:p>
        </p:txBody>
      </p:sp>
      <p:sp>
        <p:nvSpPr>
          <p:cNvPr id="3" name="Content Placeholder 2">
            <a:extLst>
              <a:ext uri="{FF2B5EF4-FFF2-40B4-BE49-F238E27FC236}">
                <a16:creationId xmlns:a16="http://schemas.microsoft.com/office/drawing/2014/main" id="{1C82BA66-71AC-382C-AD9D-073DD9525B81}"/>
              </a:ext>
            </a:extLst>
          </p:cNvPr>
          <p:cNvSpPr>
            <a:spLocks noGrp="1"/>
          </p:cNvSpPr>
          <p:nvPr>
            <p:ph idx="1"/>
          </p:nvPr>
        </p:nvSpPr>
        <p:spPr/>
        <p:txBody>
          <a:bodyPr/>
          <a:lstStyle/>
          <a:p>
            <a:r>
              <a:rPr lang="en-CH" dirty="0"/>
              <a:t>You might know the native Python data structures (ask which ones): lists, tuples, sets, and dictionaries</a:t>
            </a:r>
          </a:p>
          <a:p>
            <a:r>
              <a:rPr lang="en-CH" dirty="0"/>
              <a:t>There are also other data structures in the standard libraries</a:t>
            </a:r>
          </a:p>
          <a:p>
            <a:r>
              <a:rPr lang="en-CH" dirty="0"/>
              <a:t>There is a whole theory of data structures</a:t>
            </a:r>
          </a:p>
          <a:p>
            <a:r>
              <a:rPr lang="en-CH" dirty="0"/>
              <a:t>For example:</a:t>
            </a:r>
          </a:p>
          <a:p>
            <a:pPr lvl="1"/>
            <a:r>
              <a:rPr lang="en-CH" dirty="0"/>
              <a:t>queue</a:t>
            </a:r>
          </a:p>
          <a:p>
            <a:pPr lvl="1"/>
            <a:r>
              <a:rPr lang="en-CH" dirty="0"/>
              <a:t>priority queues</a:t>
            </a:r>
          </a:p>
          <a:p>
            <a:pPr marL="0" indent="0">
              <a:buNone/>
            </a:pPr>
            <a:endParaRPr lang="en-CH" dirty="0"/>
          </a:p>
        </p:txBody>
      </p:sp>
      <p:sp>
        <p:nvSpPr>
          <p:cNvPr id="4" name="Date Placeholder 3">
            <a:extLst>
              <a:ext uri="{FF2B5EF4-FFF2-40B4-BE49-F238E27FC236}">
                <a16:creationId xmlns:a16="http://schemas.microsoft.com/office/drawing/2014/main" id="{3BB8FE5C-C3E5-44FD-C5F8-7B260E554B3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729DA3A-391A-EAC2-0B7A-96A69945C6A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DB96E5E-AC0E-F3F8-600E-31553D896B59}"/>
              </a:ext>
            </a:extLst>
          </p:cNvPr>
          <p:cNvSpPr>
            <a:spLocks noGrp="1"/>
          </p:cNvSpPr>
          <p:nvPr>
            <p:ph type="sldNum" sz="quarter" idx="12"/>
          </p:nvPr>
        </p:nvSpPr>
        <p:spPr/>
        <p:txBody>
          <a:bodyPr/>
          <a:lstStyle/>
          <a:p>
            <a:fld id="{EF79ADEA-B933-47CC-A4E9-04E6298B917C}" type="slidenum">
              <a:rPr lang="en-US" smtClean="0"/>
              <a:pPr/>
              <a:t>47</a:t>
            </a:fld>
            <a:endParaRPr lang="en-US"/>
          </a:p>
        </p:txBody>
      </p:sp>
      <p:sp>
        <p:nvSpPr>
          <p:cNvPr id="7" name="TextBox 6">
            <a:extLst>
              <a:ext uri="{FF2B5EF4-FFF2-40B4-BE49-F238E27FC236}">
                <a16:creationId xmlns:a16="http://schemas.microsoft.com/office/drawing/2014/main" id="{0ADB465C-0873-419D-2AC3-5D80D2DDA23B}"/>
              </a:ext>
            </a:extLst>
          </p:cNvPr>
          <p:cNvSpPr txBox="1"/>
          <p:nvPr/>
        </p:nvSpPr>
        <p:spPr>
          <a:xfrm>
            <a:off x="4655840" y="3645024"/>
            <a:ext cx="5904656" cy="2308324"/>
          </a:xfrm>
          <a:prstGeom prst="rect">
            <a:avLst/>
          </a:prstGeom>
          <a:solidFill>
            <a:srgbClr val="FFFF00"/>
          </a:solidFill>
        </p:spPr>
        <p:txBody>
          <a:bodyPr wrap="square" rtlCol="0">
            <a:spAutoFit/>
          </a:bodyPr>
          <a:lstStyle/>
          <a:p>
            <a:r>
              <a:rPr lang="en-CH" dirty="0"/>
              <a:t>I want to give a taste of how to think about data structures:</a:t>
            </a:r>
          </a:p>
          <a:p>
            <a:pPr marL="285750" indent="-285750">
              <a:buFontTx/>
              <a:buChar char="-"/>
            </a:pPr>
            <a:r>
              <a:rPr lang="en-CH" dirty="0"/>
              <a:t>what is stored</a:t>
            </a:r>
          </a:p>
          <a:p>
            <a:pPr marL="285750" indent="-285750">
              <a:buFontTx/>
              <a:buChar char="-"/>
            </a:pPr>
            <a:r>
              <a:rPr lang="en-CH" dirty="0"/>
              <a:t>what are the operations that can be done on them</a:t>
            </a:r>
          </a:p>
          <a:p>
            <a:pPr marL="285750" indent="-285750">
              <a:buFontTx/>
              <a:buChar char="-"/>
            </a:pPr>
            <a:r>
              <a:rPr lang="en-CH" dirty="0"/>
              <a:t>how they are implemented and how efficient that is, is another matter (e.g. representation of graphs in matrices vs dictionaries)</a:t>
            </a:r>
          </a:p>
          <a:p>
            <a:pPr marL="285750" indent="-285750">
              <a:buFontTx/>
              <a:buChar char="-"/>
            </a:pPr>
            <a:r>
              <a:rPr lang="en-CH" dirty="0"/>
              <a:t>you don’t need to know the implementation, j</a:t>
            </a:r>
            <a:r>
              <a:rPr lang="en-US" dirty="0"/>
              <a:t>us</a:t>
            </a:r>
            <a:r>
              <a:rPr lang="en-CH" dirty="0"/>
              <a:t>t the efficiency of each operation</a:t>
            </a:r>
          </a:p>
        </p:txBody>
      </p:sp>
      <p:sp>
        <p:nvSpPr>
          <p:cNvPr id="8" name="Rectangle 7">
            <a:extLst>
              <a:ext uri="{FF2B5EF4-FFF2-40B4-BE49-F238E27FC236}">
                <a16:creationId xmlns:a16="http://schemas.microsoft.com/office/drawing/2014/main" id="{ED0BE99A-1167-A123-57D4-7F21C3EF5475}"/>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597895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Lists</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normAutofit fontScale="85000" lnSpcReduction="20000"/>
          </a:bodyPr>
          <a:lstStyle/>
          <a:p>
            <a:pPr marL="457200" lvl="1" indent="0">
              <a:buNone/>
            </a:pPr>
            <a:endParaRPr lang="en-CH" dirty="0"/>
          </a:p>
          <a:p>
            <a:pPr marL="457200" lvl="1" indent="0">
              <a:buNone/>
            </a:pPr>
            <a:r>
              <a:rPr lang="en-CH" dirty="0"/>
              <a:t>Content: ordered sequence on items, any data type</a:t>
            </a:r>
          </a:p>
          <a:p>
            <a:pPr marL="457200" lvl="1" indent="0">
              <a:buNone/>
            </a:pPr>
            <a:r>
              <a:rPr lang="en-CH" dirty="0"/>
              <a:t>Operations (subset):</a:t>
            </a:r>
          </a:p>
          <a:p>
            <a:pPr lvl="1">
              <a:buFontTx/>
              <a:buChar char="-"/>
            </a:pPr>
            <a:r>
              <a:rPr lang="en-CH" dirty="0"/>
              <a:t>append</a:t>
            </a:r>
          </a:p>
          <a:p>
            <a:pPr lvl="1">
              <a:buFontTx/>
              <a:buChar char="-"/>
            </a:pPr>
            <a:r>
              <a:rPr lang="en-CH" dirty="0"/>
              <a:t>insert</a:t>
            </a:r>
          </a:p>
          <a:p>
            <a:pPr lvl="1">
              <a:buFontTx/>
              <a:buChar char="-"/>
            </a:pPr>
            <a:r>
              <a:rPr lang="en-CH" dirty="0"/>
              <a:t>“is in”</a:t>
            </a:r>
          </a:p>
          <a:p>
            <a:pPr lvl="1">
              <a:buFontTx/>
              <a:buChar char="-"/>
            </a:pPr>
            <a:r>
              <a:rPr lang="en-CH" dirty="0"/>
              <a:t>search sorted</a:t>
            </a:r>
          </a:p>
          <a:p>
            <a:pPr lvl="1">
              <a:buFontTx/>
              <a:buChar char="-"/>
            </a:pPr>
            <a:endParaRPr lang="en-CH" dirty="0"/>
          </a:p>
          <a:p>
            <a:pPr marL="457200" lvl="1" indent="0">
              <a:buNone/>
            </a:pPr>
            <a:r>
              <a:rPr lang="en-CH" dirty="0"/>
              <a:t>Implementations can be different! </a:t>
            </a:r>
          </a:p>
          <a:p>
            <a:pPr marL="457200" lvl="1" indent="0">
              <a:buNone/>
            </a:pPr>
            <a:r>
              <a:rPr lang="en-CH" dirty="0"/>
              <a:t>Python list</a:t>
            </a:r>
          </a:p>
          <a:p>
            <a:pPr marL="457200" lvl="1" indent="0">
              <a:buNone/>
            </a:pPr>
            <a:r>
              <a:rPr lang="en-CH" dirty="0"/>
              <a:t>Linked list</a:t>
            </a:r>
          </a:p>
          <a:p>
            <a:pPr marL="457200" lvl="1" indent="0">
              <a:buNone/>
            </a:pPr>
            <a:r>
              <a:rPr lang="en-CH" dirty="0"/>
              <a:t>numpy array</a:t>
            </a:r>
          </a:p>
          <a:p>
            <a:endParaRPr lang="en-CH" dirty="0"/>
          </a:p>
          <a:p>
            <a:r>
              <a:rPr lang="en-CH" dirty="0"/>
              <a:t>Guess the complexity</a:t>
            </a:r>
          </a:p>
          <a:p>
            <a:r>
              <a:rPr lang="en-CH" dirty="0"/>
              <a:t>Note that a numpy array is similar, but “append” is linear</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48</a:t>
            </a:fld>
            <a:endParaRPr lang="en-US"/>
          </a:p>
        </p:txBody>
      </p:sp>
    </p:spTree>
    <p:extLst>
      <p:ext uri="{BB962C8B-B14F-4D97-AF65-F5344CB8AC3E}">
        <p14:creationId xmlns:p14="http://schemas.microsoft.com/office/powerpoint/2010/main" val="8228170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C6748-45D6-631F-FD21-16BECF44BF1E}"/>
              </a:ext>
            </a:extLst>
          </p:cNvPr>
          <p:cNvSpPr>
            <a:spLocks noGrp="1"/>
          </p:cNvSpPr>
          <p:nvPr>
            <p:ph type="title"/>
          </p:nvPr>
        </p:nvSpPr>
        <p:spPr/>
        <p:txBody>
          <a:bodyPr/>
          <a:lstStyle/>
          <a:p>
            <a:endParaRPr lang="en-CH" dirty="0"/>
          </a:p>
        </p:txBody>
      </p:sp>
      <p:sp>
        <p:nvSpPr>
          <p:cNvPr id="3" name="Content Placeholder 2">
            <a:extLst>
              <a:ext uri="{FF2B5EF4-FFF2-40B4-BE49-F238E27FC236}">
                <a16:creationId xmlns:a16="http://schemas.microsoft.com/office/drawing/2014/main" id="{51E67C24-753E-E9C7-0484-1C71923BA76E}"/>
              </a:ext>
            </a:extLst>
          </p:cNvPr>
          <p:cNvSpPr>
            <a:spLocks noGrp="1"/>
          </p:cNvSpPr>
          <p:nvPr>
            <p:ph idx="1"/>
          </p:nvPr>
        </p:nvSpPr>
        <p:spPr/>
        <p:txBody>
          <a:bodyPr/>
          <a:lstStyle/>
          <a:p>
            <a:r>
              <a:rPr lang="en-CH" dirty="0"/>
              <a:t>For example:</a:t>
            </a:r>
          </a:p>
          <a:p>
            <a:pPr lvl="1"/>
            <a:r>
              <a:rPr lang="en-CH" dirty="0"/>
              <a:t>Accumulating results in a list vs a numpy array</a:t>
            </a:r>
          </a:p>
          <a:p>
            <a:pPr lvl="1"/>
            <a:r>
              <a:rPr lang="en-CH" dirty="0"/>
              <a:t>list: 2*n   -&gt; O(n)</a:t>
            </a:r>
          </a:p>
          <a:p>
            <a:pPr lvl="1"/>
            <a:r>
              <a:rPr lang="en-CH" dirty="0"/>
              <a:t>array: n * (n – 1) / 2  -&gt; O(n^2)</a:t>
            </a:r>
          </a:p>
        </p:txBody>
      </p:sp>
      <p:sp>
        <p:nvSpPr>
          <p:cNvPr id="4" name="Date Placeholder 3">
            <a:extLst>
              <a:ext uri="{FF2B5EF4-FFF2-40B4-BE49-F238E27FC236}">
                <a16:creationId xmlns:a16="http://schemas.microsoft.com/office/drawing/2014/main" id="{15444743-EFC0-0CDD-B9AD-D7234893FD9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A55AD29-B22E-F12F-AA8A-4DC4050DF65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6F9106F-B769-4C5D-ECB5-8D0463292274}"/>
              </a:ext>
            </a:extLst>
          </p:cNvPr>
          <p:cNvSpPr>
            <a:spLocks noGrp="1"/>
          </p:cNvSpPr>
          <p:nvPr>
            <p:ph type="sldNum" sz="quarter" idx="12"/>
          </p:nvPr>
        </p:nvSpPr>
        <p:spPr/>
        <p:txBody>
          <a:bodyPr/>
          <a:lstStyle/>
          <a:p>
            <a:fld id="{EF79ADEA-B933-47CC-A4E9-04E6298B917C}" type="slidenum">
              <a:rPr lang="en-US" smtClean="0"/>
              <a:pPr/>
              <a:t>49</a:t>
            </a:fld>
            <a:endParaRPr lang="en-US"/>
          </a:p>
        </p:txBody>
      </p:sp>
    </p:spTree>
    <p:extLst>
      <p:ext uri="{BB962C8B-B14F-4D97-AF65-F5344CB8AC3E}">
        <p14:creationId xmlns:p14="http://schemas.microsoft.com/office/powerpoint/2010/main" val="2945042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Hands-on (interactive)</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a:bodyPr>
          <a:lstStyle/>
          <a:p>
            <a:r>
              <a:rPr lang="en-US" dirty="0"/>
              <a:t>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5</a:t>
            </a:fld>
            <a:endParaRPr lang="en-US"/>
          </a:p>
        </p:txBody>
      </p:sp>
    </p:spTree>
    <p:extLst>
      <p:ext uri="{BB962C8B-B14F-4D97-AF65-F5344CB8AC3E}">
        <p14:creationId xmlns:p14="http://schemas.microsoft.com/office/powerpoint/2010/main" val="10695346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Dictionaries (“hashmap”)</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lstStyle/>
          <a:p>
            <a:r>
              <a:rPr lang="en-CH" dirty="0"/>
              <a:t>Content: unordered collection of key-value pairs</a:t>
            </a:r>
          </a:p>
          <a:p>
            <a:r>
              <a:rPr lang="en-CH" dirty="0"/>
              <a:t>Operations:</a:t>
            </a:r>
          </a:p>
          <a:p>
            <a:pPr lvl="1"/>
            <a:r>
              <a:rPr lang="en-CH" dirty="0"/>
              <a:t>insert</a:t>
            </a:r>
          </a:p>
          <a:p>
            <a:pPr lvl="1"/>
            <a:r>
              <a:rPr lang="en-CH" dirty="0"/>
              <a:t>delete</a:t>
            </a:r>
          </a:p>
          <a:p>
            <a:pPr lvl="1"/>
            <a:r>
              <a:rPr lang="en-CH" dirty="0"/>
              <a:t>is in</a:t>
            </a:r>
          </a:p>
          <a:p>
            <a:pPr lvl="1"/>
            <a:endParaRPr lang="en-CH" dirty="0"/>
          </a:p>
          <a:p>
            <a:pPr lvl="1"/>
            <a:endParaRPr lang="en-CH" dirty="0"/>
          </a:p>
          <a:p>
            <a:r>
              <a:rPr lang="en-CH" dirty="0"/>
              <a:t>sets are the same but without value</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50</a:t>
            </a:fld>
            <a:endParaRPr lang="en-US"/>
          </a:p>
        </p:txBody>
      </p:sp>
    </p:spTree>
    <p:extLst>
      <p:ext uri="{BB962C8B-B14F-4D97-AF65-F5344CB8AC3E}">
        <p14:creationId xmlns:p14="http://schemas.microsoft.com/office/powerpoint/2010/main" val="132864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CH" sz="3600" dirty="0"/>
              <a:t>How do we think about scaling in performance in data structures? Or in algorithms in general</a:t>
            </a:r>
          </a:p>
        </p:txBody>
      </p:sp>
      <p:sp>
        <p:nvSpPr>
          <p:cNvPr id="3" name="Content Placeholder 2">
            <a:extLst>
              <a:ext uri="{FF2B5EF4-FFF2-40B4-BE49-F238E27FC236}">
                <a16:creationId xmlns:a16="http://schemas.microsoft.com/office/drawing/2014/main" id="{FBCEC3CA-450C-0F7A-2DB5-8D136D722D72}"/>
              </a:ext>
            </a:extLst>
          </p:cNvPr>
          <p:cNvSpPr>
            <a:spLocks noGrp="1"/>
          </p:cNvSpPr>
          <p:nvPr>
            <p:ph idx="1"/>
          </p:nvPr>
        </p:nvSpPr>
        <p:spPr>
          <a:xfrm>
            <a:off x="838200" y="1340768"/>
            <a:ext cx="10515600" cy="5256584"/>
          </a:xfrm>
        </p:spPr>
        <p:txBody>
          <a:bodyPr>
            <a:normAutofit/>
          </a:bodyPr>
          <a:lstStyle/>
          <a:p>
            <a:r>
              <a:rPr lang="en-CH" sz="2400" dirty="0"/>
              <a:t>You developed your code on a small data set, how is it going to scale to the complete data set?</a:t>
            </a:r>
          </a:p>
          <a:p>
            <a:r>
              <a:rPr lang="en-CH" sz="2400" dirty="0"/>
              <a:t>What counts is how the computing time scales as the data becomes larger! That’s by far the dominating factor. We’re interested in order of magnitude.</a:t>
            </a:r>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6</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1197377917"/>
              </p:ext>
            </p:extLst>
          </p:nvPr>
        </p:nvGraphicFramePr>
        <p:xfrm>
          <a:off x="1919536" y="3716267"/>
          <a:ext cx="988152" cy="975360"/>
        </p:xfrm>
        <a:graphic>
          <a:graphicData uri="http://schemas.openxmlformats.org/drawingml/2006/table">
            <a:tbl>
              <a:tblPr firstRow="1" bandRow="1">
                <a:tableStyleId>{5C22544A-7EE6-4342-B048-85BDC9FD1C3A}</a:tableStyleId>
              </a:tblPr>
              <a:tblGrid>
                <a:gridCol w="329384">
                  <a:extLst>
                    <a:ext uri="{9D8B030D-6E8A-4147-A177-3AD203B41FA5}">
                      <a16:colId xmlns:a16="http://schemas.microsoft.com/office/drawing/2014/main" val="271409997"/>
                    </a:ext>
                  </a:extLst>
                </a:gridCol>
                <a:gridCol w="329384">
                  <a:extLst>
                    <a:ext uri="{9D8B030D-6E8A-4147-A177-3AD203B41FA5}">
                      <a16:colId xmlns:a16="http://schemas.microsoft.com/office/drawing/2014/main" val="3628711874"/>
                    </a:ext>
                  </a:extLst>
                </a:gridCol>
                <a:gridCol w="329384">
                  <a:extLst>
                    <a:ext uri="{9D8B030D-6E8A-4147-A177-3AD203B41FA5}">
                      <a16:colId xmlns:a16="http://schemas.microsoft.com/office/drawing/2014/main" val="418691767"/>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3760315672"/>
              </p:ext>
            </p:extLst>
          </p:nvPr>
        </p:nvGraphicFramePr>
        <p:xfrm>
          <a:off x="5561108" y="3429000"/>
          <a:ext cx="5184583" cy="1950720"/>
        </p:xfrm>
        <a:graphic>
          <a:graphicData uri="http://schemas.openxmlformats.org/drawingml/2006/table">
            <a:tbl>
              <a:tblPr firstRow="1" bandRow="1">
                <a:tableStyleId>{5C22544A-7EE6-4342-B048-85BDC9FD1C3A}</a:tableStyleId>
              </a:tblPr>
              <a:tblGrid>
                <a:gridCol w="359399">
                  <a:extLst>
                    <a:ext uri="{9D8B030D-6E8A-4147-A177-3AD203B41FA5}">
                      <a16:colId xmlns:a16="http://schemas.microsoft.com/office/drawing/2014/main" val="271409997"/>
                    </a:ext>
                  </a:extLst>
                </a:gridCol>
                <a:gridCol w="344656">
                  <a:extLst>
                    <a:ext uri="{9D8B030D-6E8A-4147-A177-3AD203B41FA5}">
                      <a16:colId xmlns:a16="http://schemas.microsoft.com/office/drawing/2014/main" val="3628711874"/>
                    </a:ext>
                  </a:extLst>
                </a:gridCol>
                <a:gridCol w="344656">
                  <a:extLst>
                    <a:ext uri="{9D8B030D-6E8A-4147-A177-3AD203B41FA5}">
                      <a16:colId xmlns:a16="http://schemas.microsoft.com/office/drawing/2014/main" val="418691767"/>
                    </a:ext>
                  </a:extLst>
                </a:gridCol>
                <a:gridCol w="344656">
                  <a:extLst>
                    <a:ext uri="{9D8B030D-6E8A-4147-A177-3AD203B41FA5}">
                      <a16:colId xmlns:a16="http://schemas.microsoft.com/office/drawing/2014/main" val="3545934758"/>
                    </a:ext>
                  </a:extLst>
                </a:gridCol>
                <a:gridCol w="344656">
                  <a:extLst>
                    <a:ext uri="{9D8B030D-6E8A-4147-A177-3AD203B41FA5}">
                      <a16:colId xmlns:a16="http://schemas.microsoft.com/office/drawing/2014/main" val="3047711499"/>
                    </a:ext>
                  </a:extLst>
                </a:gridCol>
                <a:gridCol w="344656">
                  <a:extLst>
                    <a:ext uri="{9D8B030D-6E8A-4147-A177-3AD203B41FA5}">
                      <a16:colId xmlns:a16="http://schemas.microsoft.com/office/drawing/2014/main" val="3472330921"/>
                    </a:ext>
                  </a:extLst>
                </a:gridCol>
                <a:gridCol w="344656">
                  <a:extLst>
                    <a:ext uri="{9D8B030D-6E8A-4147-A177-3AD203B41FA5}">
                      <a16:colId xmlns:a16="http://schemas.microsoft.com/office/drawing/2014/main" val="1921929230"/>
                    </a:ext>
                  </a:extLst>
                </a:gridCol>
                <a:gridCol w="344656">
                  <a:extLst>
                    <a:ext uri="{9D8B030D-6E8A-4147-A177-3AD203B41FA5}">
                      <a16:colId xmlns:a16="http://schemas.microsoft.com/office/drawing/2014/main" val="1391632754"/>
                    </a:ext>
                  </a:extLst>
                </a:gridCol>
                <a:gridCol w="344656">
                  <a:extLst>
                    <a:ext uri="{9D8B030D-6E8A-4147-A177-3AD203B41FA5}">
                      <a16:colId xmlns:a16="http://schemas.microsoft.com/office/drawing/2014/main" val="3428786151"/>
                    </a:ext>
                  </a:extLst>
                </a:gridCol>
                <a:gridCol w="344656">
                  <a:extLst>
                    <a:ext uri="{9D8B030D-6E8A-4147-A177-3AD203B41FA5}">
                      <a16:colId xmlns:a16="http://schemas.microsoft.com/office/drawing/2014/main" val="1694490787"/>
                    </a:ext>
                  </a:extLst>
                </a:gridCol>
                <a:gridCol w="344656">
                  <a:extLst>
                    <a:ext uri="{9D8B030D-6E8A-4147-A177-3AD203B41FA5}">
                      <a16:colId xmlns:a16="http://schemas.microsoft.com/office/drawing/2014/main" val="3706367088"/>
                    </a:ext>
                  </a:extLst>
                </a:gridCol>
                <a:gridCol w="344656">
                  <a:extLst>
                    <a:ext uri="{9D8B030D-6E8A-4147-A177-3AD203B41FA5}">
                      <a16:colId xmlns:a16="http://schemas.microsoft.com/office/drawing/2014/main" val="828271367"/>
                    </a:ext>
                  </a:extLst>
                </a:gridCol>
                <a:gridCol w="344656">
                  <a:extLst>
                    <a:ext uri="{9D8B030D-6E8A-4147-A177-3AD203B41FA5}">
                      <a16:colId xmlns:a16="http://schemas.microsoft.com/office/drawing/2014/main" val="434137152"/>
                    </a:ext>
                  </a:extLst>
                </a:gridCol>
                <a:gridCol w="344656">
                  <a:extLst>
                    <a:ext uri="{9D8B030D-6E8A-4147-A177-3AD203B41FA5}">
                      <a16:colId xmlns:a16="http://schemas.microsoft.com/office/drawing/2014/main" val="3268435576"/>
                    </a:ext>
                  </a:extLst>
                </a:gridCol>
                <a:gridCol w="344656">
                  <a:extLst>
                    <a:ext uri="{9D8B030D-6E8A-4147-A177-3AD203B41FA5}">
                      <a16:colId xmlns:a16="http://schemas.microsoft.com/office/drawing/2014/main" val="19851295"/>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776531" y="5580070"/>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650525" y="5580070"/>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695400" y="2905780"/>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6832600" y="2905780"/>
            <a:ext cx="2652533" cy="523220"/>
          </a:xfrm>
          <a:prstGeom prst="rect">
            <a:avLst/>
          </a:prstGeom>
          <a:noFill/>
        </p:spPr>
        <p:txBody>
          <a:bodyPr wrap="square">
            <a:spAutoFit/>
          </a:bodyPr>
          <a:lstStyle/>
          <a:p>
            <a:pPr algn="ctr"/>
            <a:r>
              <a:rPr lang="en-CH" sz="2800" b="1" dirty="0"/>
              <a:t>Real data</a:t>
            </a:r>
          </a:p>
        </p:txBody>
      </p:sp>
    </p:spTree>
    <p:extLst>
      <p:ext uri="{BB962C8B-B14F-4D97-AF65-F5344CB8AC3E}">
        <p14:creationId xmlns:p14="http://schemas.microsoft.com/office/powerpoint/2010/main" val="162134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7</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2206583649"/>
              </p:ext>
            </p:extLst>
          </p:nvPr>
        </p:nvGraphicFramePr>
        <p:xfrm>
          <a:off x="751384" y="1258760"/>
          <a:ext cx="10689232" cy="249428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419521">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endParaRPr lang="en-CH" dirty="0"/>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endParaRPr lang="en-CH" dirty="0"/>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endParaRPr lang="en-CH" dirty="0"/>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endParaRPr lang="en-CH" dirty="0"/>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endParaRPr lang="en-CH" dirty="0"/>
                    </a:p>
                  </a:txBody>
                  <a:tcPr/>
                </a:tc>
                <a:extLst>
                  <a:ext uri="{0D108BD9-81ED-4DB2-BD59-A6C34878D82A}">
                    <a16:rowId xmlns:a16="http://schemas.microsoft.com/office/drawing/2014/main" val="1821720873"/>
                  </a:ext>
                </a:extLst>
              </a:tr>
            </a:tbl>
          </a:graphicData>
        </a:graphic>
      </p:graphicFrame>
      <p:sp>
        <p:nvSpPr>
          <p:cNvPr id="9" name="TextBox 8">
            <a:extLst>
              <a:ext uri="{FF2B5EF4-FFF2-40B4-BE49-F238E27FC236}">
                <a16:creationId xmlns:a16="http://schemas.microsoft.com/office/drawing/2014/main" id="{9BAD4281-A881-67D2-7489-9F3205ACB447}"/>
              </a:ext>
            </a:extLst>
          </p:cNvPr>
          <p:cNvSpPr txBox="1"/>
          <p:nvPr/>
        </p:nvSpPr>
        <p:spPr>
          <a:xfrm>
            <a:off x="8125436" y="2276872"/>
            <a:ext cx="3200400" cy="923330"/>
          </a:xfrm>
          <a:prstGeom prst="rect">
            <a:avLst/>
          </a:prstGeom>
          <a:solidFill>
            <a:srgbClr val="FFFF00"/>
          </a:solidFill>
        </p:spPr>
        <p:txBody>
          <a:bodyPr wrap="square" rtlCol="0">
            <a:spAutoFit/>
          </a:bodyPr>
          <a:lstStyle/>
          <a:p>
            <a:r>
              <a:rPr lang="en-CH" dirty="0"/>
              <a:t>Fill this column with them: can you think of any operation on lists that scales this way?</a:t>
            </a:r>
          </a:p>
        </p:txBody>
      </p:sp>
      <p:sp>
        <p:nvSpPr>
          <p:cNvPr id="7" name="TextBox 6">
            <a:extLst>
              <a:ext uri="{FF2B5EF4-FFF2-40B4-BE49-F238E27FC236}">
                <a16:creationId xmlns:a16="http://schemas.microsoft.com/office/drawing/2014/main" id="{8AD299C8-4C81-6569-56D0-816505668617}"/>
              </a:ext>
            </a:extLst>
          </p:cNvPr>
          <p:cNvSpPr txBox="1"/>
          <p:nvPr/>
        </p:nvSpPr>
        <p:spPr>
          <a:xfrm>
            <a:off x="2351584" y="4884715"/>
            <a:ext cx="3200400" cy="646331"/>
          </a:xfrm>
          <a:prstGeom prst="rect">
            <a:avLst/>
          </a:prstGeom>
          <a:solidFill>
            <a:srgbClr val="00B0F0"/>
          </a:solidFill>
        </p:spPr>
        <p:txBody>
          <a:bodyPr wrap="square" rtlCol="0">
            <a:spAutoFit/>
          </a:bodyPr>
          <a:lstStyle/>
          <a:p>
            <a:r>
              <a:rPr lang="en-CH" dirty="0"/>
              <a:t>VM: add plot with scaling for all of the Big-O classes above </a:t>
            </a:r>
          </a:p>
        </p:txBody>
      </p:sp>
      <p:grpSp>
        <p:nvGrpSpPr>
          <p:cNvPr id="13" name="Group 12">
            <a:extLst>
              <a:ext uri="{FF2B5EF4-FFF2-40B4-BE49-F238E27FC236}">
                <a16:creationId xmlns:a16="http://schemas.microsoft.com/office/drawing/2014/main" id="{3048D5B5-53D1-367C-C52C-CEAFB6D627A0}"/>
              </a:ext>
            </a:extLst>
          </p:cNvPr>
          <p:cNvGrpSpPr/>
          <p:nvPr/>
        </p:nvGrpSpPr>
        <p:grpSpPr>
          <a:xfrm>
            <a:off x="6640018" y="4140481"/>
            <a:ext cx="2743200" cy="2189042"/>
            <a:chOff x="6149528" y="3830959"/>
            <a:chExt cx="2118386" cy="1690448"/>
          </a:xfrm>
        </p:grpSpPr>
        <p:pic>
          <p:nvPicPr>
            <p:cNvPr id="10" name="Picture 9" descr="A graph on a piece of paper&#10;&#10;Description automatically generated">
              <a:extLst>
                <a:ext uri="{FF2B5EF4-FFF2-40B4-BE49-F238E27FC236}">
                  <a16:creationId xmlns:a16="http://schemas.microsoft.com/office/drawing/2014/main" id="{D024DE91-281E-6842-71C8-D5C269FD2AB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6363497" y="3616990"/>
              <a:ext cx="1690448" cy="2118386"/>
            </a:xfrm>
            <a:prstGeom prst="rect">
              <a:avLst/>
            </a:prstGeom>
            <a:solidFill>
              <a:schemeClr val="accent6">
                <a:lumMod val="40000"/>
                <a:lumOff val="60000"/>
              </a:schemeClr>
            </a:solidFill>
          </p:spPr>
        </p:pic>
        <p:sp>
          <p:nvSpPr>
            <p:cNvPr id="11" name="Rectangle 10">
              <a:extLst>
                <a:ext uri="{FF2B5EF4-FFF2-40B4-BE49-F238E27FC236}">
                  <a16:creationId xmlns:a16="http://schemas.microsoft.com/office/drawing/2014/main" id="{258A1920-88E8-39B6-E9B1-24D72D239DEF}"/>
                </a:ext>
              </a:extLst>
            </p:cNvPr>
            <p:cNvSpPr/>
            <p:nvPr/>
          </p:nvSpPr>
          <p:spPr>
            <a:xfrm>
              <a:off x="6744072" y="4365104"/>
              <a:ext cx="360040" cy="311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A412BB69-BA24-EB7F-244A-04CA85F82C4A}"/>
                </a:ext>
              </a:extLst>
            </p:cNvPr>
            <p:cNvSpPr/>
            <p:nvPr/>
          </p:nvSpPr>
          <p:spPr>
            <a:xfrm>
              <a:off x="7536160" y="4884715"/>
              <a:ext cx="731754" cy="311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286924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3999030981"/>
              </p:ext>
            </p:extLst>
          </p:nvPr>
        </p:nvGraphicFramePr>
        <p:xfrm>
          <a:off x="751384" y="1258760"/>
          <a:ext cx="10689232" cy="303784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Double for-loop through list, e.g. create a matrix with the difference of every pair of elements</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8</a:t>
            </a:fld>
            <a:endParaRPr lang="en-US"/>
          </a:p>
        </p:txBody>
      </p:sp>
    </p:spTree>
    <p:extLst>
      <p:ext uri="{BB962C8B-B14F-4D97-AF65-F5344CB8AC3E}">
        <p14:creationId xmlns:p14="http://schemas.microsoft.com/office/powerpoint/2010/main" val="3479641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10689232" cy="303784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Double for-loop through list, e.g. create a matrix with the difference of every pair of elements</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9</a:t>
            </a:fld>
            <a:endParaRPr lang="en-US"/>
          </a:p>
        </p:txBody>
      </p:sp>
      <p:sp>
        <p:nvSpPr>
          <p:cNvPr id="9" name="TextBox 8">
            <a:extLst>
              <a:ext uri="{FF2B5EF4-FFF2-40B4-BE49-F238E27FC236}">
                <a16:creationId xmlns:a16="http://schemas.microsoft.com/office/drawing/2014/main" id="{D3A269E5-2166-5D30-91B9-788EE0E95206}"/>
              </a:ext>
            </a:extLst>
          </p:cNvPr>
          <p:cNvSpPr txBox="1"/>
          <p:nvPr/>
        </p:nvSpPr>
        <p:spPr>
          <a:xfrm>
            <a:off x="1234852" y="4614533"/>
            <a:ext cx="9722296" cy="1200329"/>
          </a:xfrm>
          <a:prstGeom prst="rect">
            <a:avLst/>
          </a:prstGeom>
          <a:solidFill>
            <a:schemeClr val="accent6">
              <a:lumMod val="20000"/>
              <a:lumOff val="80000"/>
            </a:schemeClr>
          </a:solidFill>
        </p:spPr>
        <p:txBody>
          <a:bodyPr wrap="square">
            <a:spAutoFit/>
          </a:bodyPr>
          <a:lstStyle/>
          <a:p>
            <a:r>
              <a:rPr lang="en-CH" sz="2400" dirty="0"/>
              <a:t>Question: how does parallelization, or re-writing the code in a faster programming language, influence the performance?</a:t>
            </a:r>
          </a:p>
          <a:p>
            <a:r>
              <a:rPr lang="en-CH" sz="2400" dirty="0"/>
              <a:t>E.g. parallelize O(n^2) problem</a:t>
            </a:r>
          </a:p>
        </p:txBody>
      </p:sp>
      <p:sp>
        <p:nvSpPr>
          <p:cNvPr id="7" name="TextBox 6">
            <a:extLst>
              <a:ext uri="{FF2B5EF4-FFF2-40B4-BE49-F238E27FC236}">
                <a16:creationId xmlns:a16="http://schemas.microsoft.com/office/drawing/2014/main" id="{5CF25B68-7B7E-D3C3-6375-E19D2DBA72F3}"/>
              </a:ext>
            </a:extLst>
          </p:cNvPr>
          <p:cNvSpPr txBox="1"/>
          <p:nvPr/>
        </p:nvSpPr>
        <p:spPr>
          <a:xfrm>
            <a:off x="8382000" y="5076198"/>
            <a:ext cx="3200400" cy="1477328"/>
          </a:xfrm>
          <a:prstGeom prst="rect">
            <a:avLst/>
          </a:prstGeom>
          <a:solidFill>
            <a:srgbClr val="FFFF00"/>
          </a:solidFill>
        </p:spPr>
        <p:txBody>
          <a:bodyPr wrap="square" rtlCol="0">
            <a:spAutoFit/>
          </a:bodyPr>
          <a:lstStyle/>
          <a:p>
            <a:r>
              <a:rPr lang="en-CH" dirty="0"/>
              <a:t>In general we need to distinguish between “fast” in absolute terms for a fixed problem size, and “fast” in the sense of how well it scales</a:t>
            </a:r>
          </a:p>
        </p:txBody>
      </p:sp>
    </p:spTree>
    <p:extLst>
      <p:ext uri="{BB962C8B-B14F-4D97-AF65-F5344CB8AC3E}">
        <p14:creationId xmlns:p14="http://schemas.microsoft.com/office/powerpoint/2010/main" val="1712473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97694</TotalTime>
  <Words>3848</Words>
  <Application>Microsoft Macintosh PowerPoint</Application>
  <PresentationFormat>Widescreen</PresentationFormat>
  <Paragraphs>809</Paragraphs>
  <Slides>50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-apple-system</vt:lpstr>
      <vt:lpstr>Arial</vt:lpstr>
      <vt:lpstr>Calibri</vt:lpstr>
      <vt:lpstr>Calibri Light</vt:lpstr>
      <vt:lpstr>Consolas</vt:lpstr>
      <vt:lpstr>Office Theme</vt:lpstr>
      <vt:lpstr>PowerPoint Presentation</vt:lpstr>
      <vt:lpstr>What are data structures?</vt:lpstr>
      <vt:lpstr>What problems do you encounter with data?</vt:lpstr>
      <vt:lpstr>All the data structures</vt:lpstr>
      <vt:lpstr>Hands-on (interactive)</vt:lpstr>
      <vt:lpstr>How do we think about scaling in performance in data structures? Or in algorithms in general</vt:lpstr>
      <vt:lpstr>How performance scales: big-O</vt:lpstr>
      <vt:lpstr>How performance scales: big-O</vt:lpstr>
      <vt:lpstr>How performance scales: big-O</vt:lpstr>
      <vt:lpstr>PowerPoint Presentation</vt:lpstr>
      <vt:lpstr>Example: Find common words</vt:lpstr>
      <vt:lpstr>Implementation with 2x for-loops</vt:lpstr>
      <vt:lpstr>Implementation with 2x for-loops</vt:lpstr>
      <vt:lpstr>Implementation with sorted lists</vt:lpstr>
      <vt:lpstr>Implementation with sorted lists</vt:lpstr>
      <vt:lpstr>Implementation with sets</vt:lpstr>
      <vt:lpstr>Implementation with sets</vt:lpstr>
      <vt:lpstr>Basic information about Python data structures </vt:lpstr>
      <vt:lpstr>Exercise</vt:lpstr>
      <vt:lpstr>NUMPY</vt:lpstr>
      <vt:lpstr>NumPy – huh, yeah – what’s it good for?</vt:lpstr>
      <vt:lpstr>Why are NumPy arrays efficient? </vt:lpstr>
      <vt:lpstr>NumPy’s memory efficiency</vt:lpstr>
      <vt:lpstr>PowerPoint Presentation</vt:lpstr>
      <vt:lpstr>PowerPoint Presentation</vt:lpstr>
      <vt:lpstr>PowerPoint Presentation</vt:lpstr>
      <vt:lpstr>PowerPoint Presentation</vt:lpstr>
      <vt:lpstr>PowerPoint Presentation</vt:lpstr>
      <vt:lpstr>Operations that only change the metadata return a view, otherwise the data needs to be copied and they return a copy</vt:lpstr>
      <vt:lpstr>Hands-on: view or copy? How is the metadata changed?</vt:lpstr>
      <vt:lpstr>A special kind of view: broadcasting operations</vt:lpstr>
      <vt:lpstr>A special kind of view: broadcasting operations</vt:lpstr>
      <vt:lpstr>NumPy uses broadcasting to perform operation on arrays of different shape without having to allocate extra memory</vt:lpstr>
      <vt:lpstr>NumPy’s speed efficiency</vt:lpstr>
      <vt:lpstr>For loops in C</vt:lpstr>
      <vt:lpstr>Here list useful NumPy functions that help vectorize for-loop code</vt:lpstr>
      <vt:lpstr>Exercise: give python code with for-loops and ask them to vectorize</vt:lpstr>
      <vt:lpstr>Beyond memory (briefly, optional, probably skip)</vt:lpstr>
      <vt:lpstr>HERE INSERT Tabular Data SLIDES</vt:lpstr>
      <vt:lpstr>Thank you!</vt:lpstr>
      <vt:lpstr>PowerPoint Presentation</vt:lpstr>
      <vt:lpstr>Data class outline</vt:lpstr>
      <vt:lpstr>Goals (will be removed)</vt:lpstr>
      <vt:lpstr>PowerPoint Presentation</vt:lpstr>
      <vt:lpstr>Data types</vt:lpstr>
      <vt:lpstr>All the data structures</vt:lpstr>
      <vt:lpstr>Data structures</vt:lpstr>
      <vt:lpstr>Lists</vt:lpstr>
      <vt:lpstr>PowerPoint Presentation</vt:lpstr>
      <vt:lpstr>Dictionaries (“hashmap”)</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1337</cp:revision>
  <cp:lastPrinted>2017-08-28T05:46:03Z</cp:lastPrinted>
  <dcterms:created xsi:type="dcterms:W3CDTF">2010-10-01T16:09:12Z</dcterms:created>
  <dcterms:modified xsi:type="dcterms:W3CDTF">2024-08-08T13:09:12Z</dcterms:modified>
</cp:coreProperties>
</file>